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0"/>
  </p:notesMasterIdLst>
  <p:sldIdLst>
    <p:sldId id="271" r:id="rId2"/>
    <p:sldId id="256" r:id="rId3"/>
    <p:sldId id="286" r:id="rId4"/>
    <p:sldId id="257" r:id="rId5"/>
    <p:sldId id="259" r:id="rId6"/>
    <p:sldId id="260" r:id="rId7"/>
    <p:sldId id="261" r:id="rId8"/>
    <p:sldId id="262" r:id="rId9"/>
    <p:sldId id="263" r:id="rId10"/>
    <p:sldId id="266" r:id="rId11"/>
    <p:sldId id="264" r:id="rId12"/>
    <p:sldId id="265" r:id="rId13"/>
    <p:sldId id="267" r:id="rId14"/>
    <p:sldId id="268" r:id="rId15"/>
    <p:sldId id="269" r:id="rId16"/>
    <p:sldId id="272" r:id="rId17"/>
    <p:sldId id="277" r:id="rId18"/>
    <p:sldId id="274" r:id="rId19"/>
    <p:sldId id="273" r:id="rId20"/>
    <p:sldId id="275" r:id="rId21"/>
    <p:sldId id="276" r:id="rId22"/>
    <p:sldId id="280" r:id="rId23"/>
    <p:sldId id="281" r:id="rId24"/>
    <p:sldId id="282" r:id="rId25"/>
    <p:sldId id="283" r:id="rId26"/>
    <p:sldId id="284" r:id="rId27"/>
    <p:sldId id="279" r:id="rId28"/>
    <p:sldId id="285" r:id="rId29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Giulia Trevisanello" initials="GT" lastIdx="3" clrIdx="0">
    <p:extLst>
      <p:ext uri="{19B8F6BF-5375-455C-9EA6-DF929625EA0E}">
        <p15:presenceInfo xmlns:p15="http://schemas.microsoft.com/office/powerpoint/2012/main" userId="S::giulia.trevisanello@studenti.unimi.it::681a98ed-432c-472c-bae3-71e45c7f1eac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54"/>
    <a:srgbClr val="FF0078"/>
    <a:srgbClr val="FF90BF"/>
    <a:srgbClr val="FFEFF7"/>
    <a:srgbClr val="EFCCF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286"/>
    <p:restoredTop sz="94650"/>
  </p:normalViewPr>
  <p:slideViewPr>
    <p:cSldViewPr snapToGrid="0" snapToObjects="1">
      <p:cViewPr>
        <p:scale>
          <a:sx n="90" d="100"/>
          <a:sy n="90" d="100"/>
        </p:scale>
        <p:origin x="480" y="8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Foglio_di_lavoro_di_Microsoft_Excel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Foglio_di_lavoro_di_Microsoft_Excel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Foglio_di_lavoro_di_Microsoft_Excel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Foglio_di_lavoro_di_Microsoft_Excel3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rgbClr val="FF0078"/>
                </a:solidFill>
                <a:latin typeface="+mn-lt"/>
                <a:ea typeface="+mn-ea"/>
                <a:cs typeface="+mn-cs"/>
              </a:defRPr>
            </a:pPr>
            <a:r>
              <a:rPr lang="it-IT" sz="1800" b="0" i="0" dirty="0">
                <a:solidFill>
                  <a:srgbClr val="FF0054"/>
                </a:solidFill>
                <a:latin typeface="Uni Neue Regular" pitchFamily="2" charset="0"/>
              </a:rPr>
              <a:t>Età</a:t>
            </a:r>
            <a:r>
              <a:rPr lang="it-IT" sz="1800" b="0" i="0" baseline="0" dirty="0">
                <a:solidFill>
                  <a:srgbClr val="FF0054"/>
                </a:solidFill>
                <a:latin typeface="Uni Neue Regular" pitchFamily="2" charset="0"/>
              </a:rPr>
              <a:t> e genere</a:t>
            </a:r>
            <a:endParaRPr lang="it-IT" sz="1800" b="0" i="0" dirty="0">
              <a:solidFill>
                <a:srgbClr val="FF0054"/>
              </a:solidFill>
              <a:latin typeface="Uni Neue Regular" pitchFamily="2" charset="0"/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rgbClr val="FF0078"/>
              </a:solidFill>
              <a:latin typeface="+mn-lt"/>
              <a:ea typeface="+mn-ea"/>
              <a:cs typeface="+mn-cs"/>
            </a:defRPr>
          </a:pPr>
          <a:endParaRPr lang="it-IT"/>
        </a:p>
      </c:txPr>
    </c:title>
    <c:autoTitleDeleted val="0"/>
    <c:plotArea>
      <c:layout>
        <c:manualLayout>
          <c:layoutTarget val="inner"/>
          <c:xMode val="edge"/>
          <c:yMode val="edge"/>
          <c:x val="2.916941437007874E-2"/>
          <c:y val="0.10320711717475903"/>
          <c:w val="0.94583058562992128"/>
          <c:h val="0.7674865423544203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Foglio1!$B$1</c:f>
              <c:strCache>
                <c:ptCount val="1"/>
                <c:pt idx="0">
                  <c:v>Donne</c:v>
                </c:pt>
              </c:strCache>
            </c:strRef>
          </c:tx>
          <c:spPr>
            <a:solidFill>
              <a:srgbClr val="EFCCF2"/>
            </a:solidFill>
            <a:ln>
              <a:noFill/>
            </a:ln>
            <a:effectLst/>
          </c:spPr>
          <c:invertIfNegative val="0"/>
          <c:cat>
            <c:strRef>
              <c:f>Foglio1!$A$2:$A$5</c:f>
              <c:strCache>
                <c:ptCount val="4"/>
                <c:pt idx="0">
                  <c:v>18-24</c:v>
                </c:pt>
                <c:pt idx="1">
                  <c:v>25-34</c:v>
                </c:pt>
                <c:pt idx="2">
                  <c:v>35-44</c:v>
                </c:pt>
                <c:pt idx="3">
                  <c:v>45-54</c:v>
                </c:pt>
              </c:strCache>
            </c:strRef>
          </c:cat>
          <c:val>
            <c:numRef>
              <c:f>Foglio1!$B$2:$B$5</c:f>
              <c:numCache>
                <c:formatCode>General</c:formatCode>
                <c:ptCount val="4"/>
                <c:pt idx="0">
                  <c:v>16</c:v>
                </c:pt>
                <c:pt idx="1">
                  <c:v>36</c:v>
                </c:pt>
                <c:pt idx="2">
                  <c:v>32</c:v>
                </c:pt>
                <c:pt idx="3">
                  <c:v>16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87E-3549-82A6-62A2F2105AF8}"/>
            </c:ext>
          </c:extLst>
        </c:ser>
        <c:ser>
          <c:idx val="1"/>
          <c:order val="1"/>
          <c:tx>
            <c:strRef>
              <c:f>Foglio1!$C$1</c:f>
              <c:strCache>
                <c:ptCount val="1"/>
                <c:pt idx="0">
                  <c:v>Uomini</c:v>
                </c:pt>
              </c:strCache>
            </c:strRef>
          </c:tx>
          <c:spPr>
            <a:solidFill>
              <a:srgbClr val="FF0078"/>
            </a:solidFill>
            <a:ln>
              <a:noFill/>
            </a:ln>
            <a:effectLst/>
          </c:spPr>
          <c:invertIfNegative val="0"/>
          <c:cat>
            <c:strRef>
              <c:f>Foglio1!$A$2:$A$5</c:f>
              <c:strCache>
                <c:ptCount val="4"/>
                <c:pt idx="0">
                  <c:v>18-24</c:v>
                </c:pt>
                <c:pt idx="1">
                  <c:v>25-34</c:v>
                </c:pt>
                <c:pt idx="2">
                  <c:v>35-44</c:v>
                </c:pt>
                <c:pt idx="3">
                  <c:v>45-54</c:v>
                </c:pt>
              </c:strCache>
            </c:strRef>
          </c:cat>
          <c:val>
            <c:numRef>
              <c:f>Foglio1!$C$2:$C$5</c:f>
              <c:numCache>
                <c:formatCode>General</c:formatCode>
                <c:ptCount val="4"/>
                <c:pt idx="0">
                  <c:v>15</c:v>
                </c:pt>
                <c:pt idx="1">
                  <c:v>39</c:v>
                </c:pt>
                <c:pt idx="2">
                  <c:v>30</c:v>
                </c:pt>
                <c:pt idx="3">
                  <c:v>2.8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587E-3549-82A6-62A2F2105AF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057064000"/>
        <c:axId val="1186157360"/>
      </c:barChart>
      <c:catAx>
        <c:axId val="105706400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1186157360"/>
        <c:crosses val="autoZero"/>
        <c:auto val="1"/>
        <c:lblAlgn val="ctr"/>
        <c:lblOffset val="100"/>
        <c:noMultiLvlLbl val="0"/>
      </c:catAx>
      <c:valAx>
        <c:axId val="118615736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105706400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Uni Neue Regular" pitchFamily="2" charset="0"/>
              <a:ea typeface="+mn-ea"/>
              <a:cs typeface="+mn-cs"/>
            </a:defRPr>
          </a:pPr>
          <a:endParaRPr lang="it-IT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it-IT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rgbClr val="FF0078"/>
                </a:solidFill>
                <a:latin typeface="+mn-lt"/>
                <a:ea typeface="+mn-ea"/>
                <a:cs typeface="+mn-cs"/>
              </a:defRPr>
            </a:pPr>
            <a:r>
              <a:rPr lang="it-IT" sz="1800" b="0" i="0" dirty="0">
                <a:solidFill>
                  <a:srgbClr val="FF0054"/>
                </a:solidFill>
                <a:latin typeface="Uni Neue Regular" pitchFamily="2" charset="0"/>
              </a:rPr>
              <a:t>Situazione Sentimentale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rgbClr val="FF0078"/>
              </a:solidFill>
              <a:latin typeface="+mn-lt"/>
              <a:ea typeface="+mn-ea"/>
              <a:cs typeface="+mn-cs"/>
            </a:defRPr>
          </a:pPr>
          <a:endParaRPr lang="it-IT"/>
        </a:p>
      </c:tx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Foglio1!$B$1</c:f>
              <c:strCache>
                <c:ptCount val="1"/>
                <c:pt idx="0">
                  <c:v>Serie 1</c:v>
                </c:pt>
              </c:strCache>
            </c:strRef>
          </c:tx>
          <c:spPr>
            <a:solidFill>
              <a:srgbClr val="FF0078"/>
            </a:solidFill>
            <a:ln>
              <a:noFill/>
            </a:ln>
            <a:effectLst/>
          </c:spPr>
          <c:invertIfNegative val="0"/>
          <c:cat>
            <c:strRef>
              <c:f>Foglio1!$A$2:$A$5</c:f>
              <c:strCache>
                <c:ptCount val="4"/>
                <c:pt idx="0">
                  <c:v>Single</c:v>
                </c:pt>
                <c:pt idx="1">
                  <c:v>Impegnato/a</c:v>
                </c:pt>
                <c:pt idx="2">
                  <c:v>Fidanzato/a</c:v>
                </c:pt>
                <c:pt idx="3">
                  <c:v>Sposato/a</c:v>
                </c:pt>
              </c:strCache>
            </c:strRef>
          </c:cat>
          <c:val>
            <c:numRef>
              <c:f>Foglio1!$B$2:$B$5</c:f>
              <c:numCache>
                <c:formatCode>0%</c:formatCode>
                <c:ptCount val="4"/>
                <c:pt idx="0">
                  <c:v>0.33</c:v>
                </c:pt>
                <c:pt idx="1">
                  <c:v>0.19</c:v>
                </c:pt>
                <c:pt idx="2">
                  <c:v>0.26</c:v>
                </c:pt>
                <c:pt idx="3">
                  <c:v>0.4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0AF-CD42-9C21-AEB6E112654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153316303"/>
        <c:axId val="153984127"/>
      </c:barChart>
      <c:catAx>
        <c:axId val="153316303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153984127"/>
        <c:crosses val="autoZero"/>
        <c:auto val="1"/>
        <c:lblAlgn val="ctr"/>
        <c:lblOffset val="100"/>
        <c:noMultiLvlLbl val="0"/>
      </c:catAx>
      <c:valAx>
        <c:axId val="153984127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153316303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it-IT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it-IT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rgbClr val="FF0078"/>
                </a:solidFill>
                <a:latin typeface="Uni Neue Regular" pitchFamily="2" charset="0"/>
                <a:ea typeface="+mn-ea"/>
                <a:cs typeface="+mn-cs"/>
              </a:defRPr>
            </a:pPr>
            <a:r>
              <a:rPr lang="en-US" sz="1800" b="0" i="0" dirty="0" err="1">
                <a:solidFill>
                  <a:srgbClr val="FF0054"/>
                </a:solidFill>
                <a:latin typeface="Uni Neue Regular" pitchFamily="2" charset="0"/>
              </a:rPr>
              <a:t>Livello</a:t>
            </a:r>
            <a:r>
              <a:rPr lang="en-US" sz="1800" b="0" i="0" baseline="0" dirty="0">
                <a:solidFill>
                  <a:srgbClr val="FF0054"/>
                </a:solidFill>
                <a:latin typeface="Uni Neue Regular" pitchFamily="2" charset="0"/>
              </a:rPr>
              <a:t> di </a:t>
            </a:r>
            <a:r>
              <a:rPr lang="en-US" sz="1800" b="0" i="0" baseline="0" dirty="0" err="1">
                <a:solidFill>
                  <a:srgbClr val="FF0054"/>
                </a:solidFill>
                <a:latin typeface="Uni Neue Regular" pitchFamily="2" charset="0"/>
              </a:rPr>
              <a:t>istruzione</a:t>
            </a:r>
            <a:endParaRPr lang="en-US" sz="1800" b="0" i="0" dirty="0">
              <a:solidFill>
                <a:srgbClr val="FF0054"/>
              </a:solidFill>
              <a:latin typeface="Uni Neue Regular" pitchFamily="2" charset="0"/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rgbClr val="FF0078"/>
              </a:solidFill>
              <a:latin typeface="Uni Neue Regular" pitchFamily="2" charset="0"/>
              <a:ea typeface="+mn-ea"/>
              <a:cs typeface="+mn-cs"/>
            </a:defRPr>
          </a:pPr>
          <a:endParaRPr lang="it-IT"/>
        </a:p>
      </c:tx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Foglio1!$B$1</c:f>
              <c:strCache>
                <c:ptCount val="1"/>
                <c:pt idx="0">
                  <c:v>Serie 1</c:v>
                </c:pt>
              </c:strCache>
            </c:strRef>
          </c:tx>
          <c:spPr>
            <a:solidFill>
              <a:srgbClr val="FF0078"/>
            </a:solidFill>
            <a:ln>
              <a:noFill/>
            </a:ln>
            <a:effectLst/>
          </c:spPr>
          <c:invertIfNegative val="0"/>
          <c:cat>
            <c:strRef>
              <c:f>Foglio1!$A$2:$A$4</c:f>
              <c:strCache>
                <c:ptCount val="3"/>
                <c:pt idx="0">
                  <c:v>Scuola superiore</c:v>
                </c:pt>
                <c:pt idx="1">
                  <c:v>Università</c:v>
                </c:pt>
                <c:pt idx="2">
                  <c:v>Laurea specialistica</c:v>
                </c:pt>
              </c:strCache>
            </c:strRef>
          </c:cat>
          <c:val>
            <c:numRef>
              <c:f>Foglio1!$B$2:$B$4</c:f>
              <c:numCache>
                <c:formatCode>0%</c:formatCode>
                <c:ptCount val="3"/>
                <c:pt idx="0">
                  <c:v>0.39</c:v>
                </c:pt>
                <c:pt idx="1">
                  <c:v>0.56000000000000005</c:v>
                </c:pt>
                <c:pt idx="2">
                  <c:v>0.05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1BC-4B48-B538-D73235C1109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1107125120"/>
        <c:axId val="1106460944"/>
      </c:barChart>
      <c:catAx>
        <c:axId val="1107125120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1106460944"/>
        <c:crosses val="autoZero"/>
        <c:auto val="1"/>
        <c:lblAlgn val="ctr"/>
        <c:lblOffset val="100"/>
        <c:noMultiLvlLbl val="0"/>
      </c:catAx>
      <c:valAx>
        <c:axId val="1106460944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110712512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it-IT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it-IT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0" i="0" u="none" strike="noStrike" kern="1200" spc="0" baseline="0">
                <a:solidFill>
                  <a:srgbClr val="FF0054"/>
                </a:solidFill>
                <a:latin typeface="Uni Neue Regular" pitchFamily="2" charset="0"/>
                <a:ea typeface="+mn-ea"/>
                <a:cs typeface="+mn-cs"/>
              </a:defRPr>
            </a:pPr>
            <a:r>
              <a:rPr lang="en-US" sz="1800" b="0" i="0" dirty="0" err="1">
                <a:solidFill>
                  <a:srgbClr val="FF0054"/>
                </a:solidFill>
                <a:latin typeface="Uni Neue Regular" pitchFamily="2" charset="0"/>
              </a:rPr>
              <a:t>Dispositivi</a:t>
            </a:r>
            <a:r>
              <a:rPr lang="en-US" sz="1800" b="0" i="0" baseline="0" dirty="0">
                <a:solidFill>
                  <a:srgbClr val="FF0054"/>
                </a:solidFill>
                <a:latin typeface="Uni Neue Regular" pitchFamily="2" charset="0"/>
              </a:rPr>
              <a:t> </a:t>
            </a:r>
            <a:r>
              <a:rPr lang="en-US" sz="1800" b="0" i="0" baseline="0" dirty="0" err="1">
                <a:solidFill>
                  <a:srgbClr val="FF0054"/>
                </a:solidFill>
                <a:latin typeface="Uni Neue Regular" pitchFamily="2" charset="0"/>
              </a:rPr>
              <a:t>utilizzati</a:t>
            </a:r>
            <a:endParaRPr lang="en-US" sz="1800" b="0" i="0" dirty="0">
              <a:solidFill>
                <a:srgbClr val="FF0054"/>
              </a:solidFill>
              <a:latin typeface="Uni Neue Regular" pitchFamily="2" charset="0"/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spc="0" baseline="0">
              <a:solidFill>
                <a:srgbClr val="FF0054"/>
              </a:solidFill>
              <a:latin typeface="Uni Neue Regular" pitchFamily="2" charset="0"/>
              <a:ea typeface="+mn-ea"/>
              <a:cs typeface="+mn-cs"/>
            </a:defRPr>
          </a:pPr>
          <a:endParaRPr lang="it-IT"/>
        </a:p>
      </c:txPr>
    </c:title>
    <c:autoTitleDeleted val="0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Foglio1!$B$1</c:f>
              <c:strCache>
                <c:ptCount val="1"/>
                <c:pt idx="0">
                  <c:v>Serie 1</c:v>
                </c:pt>
              </c:strCache>
            </c:strRef>
          </c:tx>
          <c:spPr>
            <a:solidFill>
              <a:srgbClr val="FF0078"/>
            </a:solidFill>
            <a:ln>
              <a:noFill/>
            </a:ln>
            <a:effectLst/>
          </c:spPr>
          <c:invertIfNegative val="0"/>
          <c:cat>
            <c:strRef>
              <c:f>Foglio1!$A$2:$A$4</c:f>
              <c:strCache>
                <c:ptCount val="3"/>
                <c:pt idx="0">
                  <c:v>Solo computer</c:v>
                </c:pt>
                <c:pt idx="1">
                  <c:v>Computer e dispositivi mobili </c:v>
                </c:pt>
                <c:pt idx="2">
                  <c:v>Solo dispositivi mobili </c:v>
                </c:pt>
              </c:strCache>
            </c:strRef>
          </c:cat>
          <c:val>
            <c:numRef>
              <c:f>Foglio1!$B$2:$B$4</c:f>
              <c:numCache>
                <c:formatCode>0%</c:formatCode>
                <c:ptCount val="3"/>
                <c:pt idx="0" formatCode="0.00%">
                  <c:v>4.0000000000000001E-3</c:v>
                </c:pt>
                <c:pt idx="1">
                  <c:v>0.3</c:v>
                </c:pt>
                <c:pt idx="2">
                  <c:v>0.7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3EA-884F-8511-B096CF4D2B3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089144592"/>
        <c:axId val="1088824832"/>
      </c:barChart>
      <c:catAx>
        <c:axId val="108914459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Uni Neue Regular" pitchFamily="2" charset="0"/>
                <a:ea typeface="+mn-ea"/>
                <a:cs typeface="+mn-cs"/>
              </a:defRPr>
            </a:pPr>
            <a:endParaRPr lang="it-IT"/>
          </a:p>
        </c:txPr>
        <c:crossAx val="1088824832"/>
        <c:crosses val="autoZero"/>
        <c:auto val="1"/>
        <c:lblAlgn val="ctr"/>
        <c:lblOffset val="100"/>
        <c:noMultiLvlLbl val="0"/>
      </c:catAx>
      <c:valAx>
        <c:axId val="108882483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108914459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it-IT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it-IT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3">
  <dgm:title val=""/>
  <dgm:desc val=""/>
  <dgm:catLst>
    <dgm:cat type="accent2" pri="11300"/>
  </dgm:catLst>
  <dgm:styleLbl name="node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shade val="80000"/>
      </a:schemeClr>
      <a:schemeClr val="accent2">
        <a:tint val="7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/>
    <dgm:txEffectClrLst/>
  </dgm:styleLbl>
  <dgm:styleLbl name="ln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9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8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925FBC3-5D71-6E4E-BFF3-2D5FD482128B}" type="doc">
      <dgm:prSet loTypeId="urn:microsoft.com/office/officeart/2005/8/layout/pyramid3" loCatId="" qsTypeId="urn:microsoft.com/office/officeart/2005/8/quickstyle/simple1" qsCatId="simple" csTypeId="urn:microsoft.com/office/officeart/2005/8/colors/accent2_3" csCatId="accent2" phldr="1"/>
      <dgm:spPr/>
    </dgm:pt>
    <dgm:pt modelId="{AA6A8FF6-BBA2-784A-9C01-6B78C656B098}">
      <dgm:prSet phldrT="[Testo]" custT="1"/>
      <dgm:spPr/>
      <dgm:t>
        <a:bodyPr/>
        <a:lstStyle/>
        <a:p>
          <a:pPr rtl="0"/>
          <a:r>
            <a:rPr lang="it-IT" sz="4800" b="0" i="0" dirty="0">
              <a:solidFill>
                <a:schemeClr val="bg1">
                  <a:lumMod val="95000"/>
                </a:schemeClr>
              </a:solidFill>
              <a:latin typeface="Uni Neue Regular" pitchFamily="2" charset="0"/>
            </a:rPr>
            <a:t>AWARENESS</a:t>
          </a:r>
        </a:p>
      </dgm:t>
    </dgm:pt>
    <dgm:pt modelId="{8590E6B0-CAA0-7449-AE4D-28853CFF088F}" type="parTrans" cxnId="{4160F567-A077-094B-A083-8ACD0D813E6C}">
      <dgm:prSet/>
      <dgm:spPr/>
      <dgm:t>
        <a:bodyPr/>
        <a:lstStyle/>
        <a:p>
          <a:endParaRPr lang="it-IT"/>
        </a:p>
      </dgm:t>
    </dgm:pt>
    <dgm:pt modelId="{FFA70B0B-04AA-1549-A04C-B43521E5D9DD}" type="sibTrans" cxnId="{4160F567-A077-094B-A083-8ACD0D813E6C}">
      <dgm:prSet/>
      <dgm:spPr/>
      <dgm:t>
        <a:bodyPr/>
        <a:lstStyle/>
        <a:p>
          <a:endParaRPr lang="it-IT"/>
        </a:p>
      </dgm:t>
    </dgm:pt>
    <dgm:pt modelId="{42501068-5DB8-0A44-8648-5B4E9C72ABCE}">
      <dgm:prSet phldrT="[Testo]" custT="1"/>
      <dgm:spPr/>
      <dgm:t>
        <a:bodyPr/>
        <a:lstStyle/>
        <a:p>
          <a:pPr rtl="0"/>
          <a:r>
            <a:rPr lang="it-IT" sz="3600" b="0" i="0" dirty="0">
              <a:solidFill>
                <a:schemeClr val="bg1">
                  <a:lumMod val="95000"/>
                </a:schemeClr>
              </a:solidFill>
              <a:latin typeface="Uni Neue Regular" pitchFamily="2" charset="0"/>
            </a:rPr>
            <a:t>DECISION</a:t>
          </a:r>
        </a:p>
      </dgm:t>
    </dgm:pt>
    <dgm:pt modelId="{30DC75BA-4187-014B-8955-CBD173B9312B}" type="parTrans" cxnId="{B0483638-DDEC-714A-8F57-35D505FEEC2C}">
      <dgm:prSet/>
      <dgm:spPr/>
      <dgm:t>
        <a:bodyPr/>
        <a:lstStyle/>
        <a:p>
          <a:endParaRPr lang="it-IT"/>
        </a:p>
      </dgm:t>
    </dgm:pt>
    <dgm:pt modelId="{93CFC33E-4B4C-6F44-95CC-DD0CD7716BE1}" type="sibTrans" cxnId="{B0483638-DDEC-714A-8F57-35D505FEEC2C}">
      <dgm:prSet/>
      <dgm:spPr/>
      <dgm:t>
        <a:bodyPr/>
        <a:lstStyle/>
        <a:p>
          <a:endParaRPr lang="it-IT"/>
        </a:p>
      </dgm:t>
    </dgm:pt>
    <dgm:pt modelId="{696E9773-BE42-8C41-A220-B0AF857F7459}">
      <dgm:prSet phldrT="[Testo]" custT="1"/>
      <dgm:spPr/>
      <dgm:t>
        <a:bodyPr/>
        <a:lstStyle/>
        <a:p>
          <a:pPr rtl="0"/>
          <a:r>
            <a:rPr lang="it-IT" sz="2800" b="0" i="0" dirty="0">
              <a:solidFill>
                <a:schemeClr val="bg1">
                  <a:lumMod val="95000"/>
                </a:schemeClr>
              </a:solidFill>
              <a:latin typeface="Uni Neue Regular" pitchFamily="2" charset="0"/>
            </a:rPr>
            <a:t>ACTION</a:t>
          </a:r>
        </a:p>
      </dgm:t>
    </dgm:pt>
    <dgm:pt modelId="{DEE5CD04-1B56-6D44-9267-ED6EB51B0794}" type="parTrans" cxnId="{93B4182C-6C23-3046-8F91-8A520E8B1E18}">
      <dgm:prSet/>
      <dgm:spPr/>
      <dgm:t>
        <a:bodyPr/>
        <a:lstStyle/>
        <a:p>
          <a:endParaRPr lang="it-IT"/>
        </a:p>
      </dgm:t>
    </dgm:pt>
    <dgm:pt modelId="{5A778A57-0E79-2949-AB69-CC82C7A5C70B}" type="sibTrans" cxnId="{93B4182C-6C23-3046-8F91-8A520E8B1E18}">
      <dgm:prSet/>
      <dgm:spPr/>
      <dgm:t>
        <a:bodyPr/>
        <a:lstStyle/>
        <a:p>
          <a:endParaRPr lang="it-IT"/>
        </a:p>
      </dgm:t>
    </dgm:pt>
    <dgm:pt modelId="{E81F2932-DE31-B94D-8587-1A3E62E08CB8}">
      <dgm:prSet custT="1"/>
      <dgm:spPr/>
      <dgm:t>
        <a:bodyPr/>
        <a:lstStyle/>
        <a:p>
          <a:pPr rtl="0"/>
          <a:r>
            <a:rPr lang="it-IT" sz="4000" b="0" i="0" dirty="0">
              <a:solidFill>
                <a:schemeClr val="bg1">
                  <a:lumMod val="95000"/>
                </a:schemeClr>
              </a:solidFill>
              <a:latin typeface="Uni Neue Regular" pitchFamily="2" charset="0"/>
            </a:rPr>
            <a:t>INTEREST</a:t>
          </a:r>
        </a:p>
      </dgm:t>
    </dgm:pt>
    <dgm:pt modelId="{6F2E6DAC-87C9-5E49-AE51-DDFEC7D72E7B}" type="parTrans" cxnId="{0C0997D6-EC6B-F346-9964-B78CB0AC3335}">
      <dgm:prSet/>
      <dgm:spPr/>
      <dgm:t>
        <a:bodyPr/>
        <a:lstStyle/>
        <a:p>
          <a:endParaRPr lang="it-IT"/>
        </a:p>
      </dgm:t>
    </dgm:pt>
    <dgm:pt modelId="{E1D441A1-93B9-694C-9945-092059560DD7}" type="sibTrans" cxnId="{0C0997D6-EC6B-F346-9964-B78CB0AC3335}">
      <dgm:prSet/>
      <dgm:spPr/>
      <dgm:t>
        <a:bodyPr/>
        <a:lstStyle/>
        <a:p>
          <a:endParaRPr lang="it-IT"/>
        </a:p>
      </dgm:t>
    </dgm:pt>
    <dgm:pt modelId="{AFC56187-1829-3447-91FC-2DDC9E7160BD}" type="pres">
      <dgm:prSet presAssocID="{D925FBC3-5D71-6E4E-BFF3-2D5FD482128B}" presName="Name0" presStyleCnt="0">
        <dgm:presLayoutVars>
          <dgm:dir/>
          <dgm:animLvl val="lvl"/>
          <dgm:resizeHandles val="exact"/>
        </dgm:presLayoutVars>
      </dgm:prSet>
      <dgm:spPr/>
    </dgm:pt>
    <dgm:pt modelId="{40CA5304-7C3B-624A-94F0-3D9DCF44C866}" type="pres">
      <dgm:prSet presAssocID="{AA6A8FF6-BBA2-784A-9C01-6B78C656B098}" presName="Name8" presStyleCnt="0"/>
      <dgm:spPr/>
    </dgm:pt>
    <dgm:pt modelId="{B505935F-50FB-1148-A7A7-190917BE6131}" type="pres">
      <dgm:prSet presAssocID="{AA6A8FF6-BBA2-784A-9C01-6B78C656B098}" presName="level" presStyleLbl="node1" presStyleIdx="0" presStyleCnt="4">
        <dgm:presLayoutVars>
          <dgm:chMax val="1"/>
          <dgm:bulletEnabled val="1"/>
        </dgm:presLayoutVars>
      </dgm:prSet>
      <dgm:spPr/>
    </dgm:pt>
    <dgm:pt modelId="{E36912FE-9534-5C4A-936E-1468F9F99F90}" type="pres">
      <dgm:prSet presAssocID="{AA6A8FF6-BBA2-784A-9C01-6B78C656B098}" presName="levelTx" presStyleLbl="revTx" presStyleIdx="0" presStyleCnt="0">
        <dgm:presLayoutVars>
          <dgm:chMax val="1"/>
          <dgm:bulletEnabled val="1"/>
        </dgm:presLayoutVars>
      </dgm:prSet>
      <dgm:spPr/>
    </dgm:pt>
    <dgm:pt modelId="{B623E829-BF59-7246-87C6-A7C26274E29E}" type="pres">
      <dgm:prSet presAssocID="{E81F2932-DE31-B94D-8587-1A3E62E08CB8}" presName="Name8" presStyleCnt="0"/>
      <dgm:spPr/>
    </dgm:pt>
    <dgm:pt modelId="{B3CE3AED-0232-DA49-AE7B-78A1B6EFE5C9}" type="pres">
      <dgm:prSet presAssocID="{E81F2932-DE31-B94D-8587-1A3E62E08CB8}" presName="level" presStyleLbl="node1" presStyleIdx="1" presStyleCnt="4">
        <dgm:presLayoutVars>
          <dgm:chMax val="1"/>
          <dgm:bulletEnabled val="1"/>
        </dgm:presLayoutVars>
      </dgm:prSet>
      <dgm:spPr/>
    </dgm:pt>
    <dgm:pt modelId="{5EA68A7F-EA37-1544-902E-9195681C9093}" type="pres">
      <dgm:prSet presAssocID="{E81F2932-DE31-B94D-8587-1A3E62E08CB8}" presName="levelTx" presStyleLbl="revTx" presStyleIdx="0" presStyleCnt="0">
        <dgm:presLayoutVars>
          <dgm:chMax val="1"/>
          <dgm:bulletEnabled val="1"/>
        </dgm:presLayoutVars>
      </dgm:prSet>
      <dgm:spPr/>
    </dgm:pt>
    <dgm:pt modelId="{4D28E2A3-E43F-EF47-AAD1-5C663BC8B28D}" type="pres">
      <dgm:prSet presAssocID="{42501068-5DB8-0A44-8648-5B4E9C72ABCE}" presName="Name8" presStyleCnt="0"/>
      <dgm:spPr/>
    </dgm:pt>
    <dgm:pt modelId="{0B723B83-8F8F-A14D-A4E5-F92C25A15C17}" type="pres">
      <dgm:prSet presAssocID="{42501068-5DB8-0A44-8648-5B4E9C72ABCE}" presName="level" presStyleLbl="node1" presStyleIdx="2" presStyleCnt="4">
        <dgm:presLayoutVars>
          <dgm:chMax val="1"/>
          <dgm:bulletEnabled val="1"/>
        </dgm:presLayoutVars>
      </dgm:prSet>
      <dgm:spPr/>
    </dgm:pt>
    <dgm:pt modelId="{7508BD33-6FE5-924B-BC74-B0CB710B8EEB}" type="pres">
      <dgm:prSet presAssocID="{42501068-5DB8-0A44-8648-5B4E9C72ABCE}" presName="levelTx" presStyleLbl="revTx" presStyleIdx="0" presStyleCnt="0">
        <dgm:presLayoutVars>
          <dgm:chMax val="1"/>
          <dgm:bulletEnabled val="1"/>
        </dgm:presLayoutVars>
      </dgm:prSet>
      <dgm:spPr/>
    </dgm:pt>
    <dgm:pt modelId="{1175D05B-AF56-3540-93B5-557D13D08524}" type="pres">
      <dgm:prSet presAssocID="{696E9773-BE42-8C41-A220-B0AF857F7459}" presName="Name8" presStyleCnt="0"/>
      <dgm:spPr/>
    </dgm:pt>
    <dgm:pt modelId="{8FF7F8AC-7D7D-6644-A945-5D079FD1A415}" type="pres">
      <dgm:prSet presAssocID="{696E9773-BE42-8C41-A220-B0AF857F7459}" presName="level" presStyleLbl="node1" presStyleIdx="3" presStyleCnt="4">
        <dgm:presLayoutVars>
          <dgm:chMax val="1"/>
          <dgm:bulletEnabled val="1"/>
        </dgm:presLayoutVars>
      </dgm:prSet>
      <dgm:spPr/>
    </dgm:pt>
    <dgm:pt modelId="{C57DD806-F455-FF48-B921-D1D2AEEC5D0F}" type="pres">
      <dgm:prSet presAssocID="{696E9773-BE42-8C41-A220-B0AF857F7459}" presName="levelTx" presStyleLbl="revTx" presStyleIdx="0" presStyleCnt="0">
        <dgm:presLayoutVars>
          <dgm:chMax val="1"/>
          <dgm:bulletEnabled val="1"/>
        </dgm:presLayoutVars>
      </dgm:prSet>
      <dgm:spPr/>
    </dgm:pt>
  </dgm:ptLst>
  <dgm:cxnLst>
    <dgm:cxn modelId="{93B4182C-6C23-3046-8F91-8A520E8B1E18}" srcId="{D925FBC3-5D71-6E4E-BFF3-2D5FD482128B}" destId="{696E9773-BE42-8C41-A220-B0AF857F7459}" srcOrd="3" destOrd="0" parTransId="{DEE5CD04-1B56-6D44-9267-ED6EB51B0794}" sibTransId="{5A778A57-0E79-2949-AB69-CC82C7A5C70B}"/>
    <dgm:cxn modelId="{B0483638-DDEC-714A-8F57-35D505FEEC2C}" srcId="{D925FBC3-5D71-6E4E-BFF3-2D5FD482128B}" destId="{42501068-5DB8-0A44-8648-5B4E9C72ABCE}" srcOrd="2" destOrd="0" parTransId="{30DC75BA-4187-014B-8955-CBD173B9312B}" sibTransId="{93CFC33E-4B4C-6F44-95CC-DD0CD7716BE1}"/>
    <dgm:cxn modelId="{E10A9F4A-3184-3C4E-A24A-6B081A008303}" type="presOf" srcId="{AA6A8FF6-BBA2-784A-9C01-6B78C656B098}" destId="{E36912FE-9534-5C4A-936E-1468F9F99F90}" srcOrd="1" destOrd="0" presId="urn:microsoft.com/office/officeart/2005/8/layout/pyramid3"/>
    <dgm:cxn modelId="{88FE1E65-84A6-7B4C-8180-7F6EC8AA1E76}" type="presOf" srcId="{D925FBC3-5D71-6E4E-BFF3-2D5FD482128B}" destId="{AFC56187-1829-3447-91FC-2DDC9E7160BD}" srcOrd="0" destOrd="0" presId="urn:microsoft.com/office/officeart/2005/8/layout/pyramid3"/>
    <dgm:cxn modelId="{4160F567-A077-094B-A083-8ACD0D813E6C}" srcId="{D925FBC3-5D71-6E4E-BFF3-2D5FD482128B}" destId="{AA6A8FF6-BBA2-784A-9C01-6B78C656B098}" srcOrd="0" destOrd="0" parTransId="{8590E6B0-CAA0-7449-AE4D-28853CFF088F}" sibTransId="{FFA70B0B-04AA-1549-A04C-B43521E5D9DD}"/>
    <dgm:cxn modelId="{AC5E888B-7548-544B-B7B1-B06E14C5A645}" type="presOf" srcId="{42501068-5DB8-0A44-8648-5B4E9C72ABCE}" destId="{0B723B83-8F8F-A14D-A4E5-F92C25A15C17}" srcOrd="0" destOrd="0" presId="urn:microsoft.com/office/officeart/2005/8/layout/pyramid3"/>
    <dgm:cxn modelId="{E1CB269D-C94A-724B-8CFB-A810BE811F42}" type="presOf" srcId="{696E9773-BE42-8C41-A220-B0AF857F7459}" destId="{C57DD806-F455-FF48-B921-D1D2AEEC5D0F}" srcOrd="1" destOrd="0" presId="urn:microsoft.com/office/officeart/2005/8/layout/pyramid3"/>
    <dgm:cxn modelId="{DB07DDBF-2B9A-DA40-9895-61302FAD1E15}" type="presOf" srcId="{696E9773-BE42-8C41-A220-B0AF857F7459}" destId="{8FF7F8AC-7D7D-6644-A945-5D079FD1A415}" srcOrd="0" destOrd="0" presId="urn:microsoft.com/office/officeart/2005/8/layout/pyramid3"/>
    <dgm:cxn modelId="{8B9F72D5-781E-C64F-AB1A-80F8D3BE3F25}" type="presOf" srcId="{E81F2932-DE31-B94D-8587-1A3E62E08CB8}" destId="{5EA68A7F-EA37-1544-902E-9195681C9093}" srcOrd="1" destOrd="0" presId="urn:microsoft.com/office/officeart/2005/8/layout/pyramid3"/>
    <dgm:cxn modelId="{0C0997D6-EC6B-F346-9964-B78CB0AC3335}" srcId="{D925FBC3-5D71-6E4E-BFF3-2D5FD482128B}" destId="{E81F2932-DE31-B94D-8587-1A3E62E08CB8}" srcOrd="1" destOrd="0" parTransId="{6F2E6DAC-87C9-5E49-AE51-DDFEC7D72E7B}" sibTransId="{E1D441A1-93B9-694C-9945-092059560DD7}"/>
    <dgm:cxn modelId="{C8CB4CD7-7E9B-A34B-98BE-400AA9BBD492}" type="presOf" srcId="{E81F2932-DE31-B94D-8587-1A3E62E08CB8}" destId="{B3CE3AED-0232-DA49-AE7B-78A1B6EFE5C9}" srcOrd="0" destOrd="0" presId="urn:microsoft.com/office/officeart/2005/8/layout/pyramid3"/>
    <dgm:cxn modelId="{1239D2F5-937D-1147-913A-352249ED3B37}" type="presOf" srcId="{42501068-5DB8-0A44-8648-5B4E9C72ABCE}" destId="{7508BD33-6FE5-924B-BC74-B0CB710B8EEB}" srcOrd="1" destOrd="0" presId="urn:microsoft.com/office/officeart/2005/8/layout/pyramid3"/>
    <dgm:cxn modelId="{ACDC38FE-8F6C-124C-AFBD-E35B2F66DAEF}" type="presOf" srcId="{AA6A8FF6-BBA2-784A-9C01-6B78C656B098}" destId="{B505935F-50FB-1148-A7A7-190917BE6131}" srcOrd="0" destOrd="0" presId="urn:microsoft.com/office/officeart/2005/8/layout/pyramid3"/>
    <dgm:cxn modelId="{0D63587D-4A72-DF43-9812-AB7B77A12888}" type="presParOf" srcId="{AFC56187-1829-3447-91FC-2DDC9E7160BD}" destId="{40CA5304-7C3B-624A-94F0-3D9DCF44C866}" srcOrd="0" destOrd="0" presId="urn:microsoft.com/office/officeart/2005/8/layout/pyramid3"/>
    <dgm:cxn modelId="{12E64049-0D97-0946-AFF3-5349B093B045}" type="presParOf" srcId="{40CA5304-7C3B-624A-94F0-3D9DCF44C866}" destId="{B505935F-50FB-1148-A7A7-190917BE6131}" srcOrd="0" destOrd="0" presId="urn:microsoft.com/office/officeart/2005/8/layout/pyramid3"/>
    <dgm:cxn modelId="{9EBAABFC-4563-584B-88E5-EACFFE7C7081}" type="presParOf" srcId="{40CA5304-7C3B-624A-94F0-3D9DCF44C866}" destId="{E36912FE-9534-5C4A-936E-1468F9F99F90}" srcOrd="1" destOrd="0" presId="urn:microsoft.com/office/officeart/2005/8/layout/pyramid3"/>
    <dgm:cxn modelId="{483519AC-89EF-0F44-A47F-63CCB430B8D4}" type="presParOf" srcId="{AFC56187-1829-3447-91FC-2DDC9E7160BD}" destId="{B623E829-BF59-7246-87C6-A7C26274E29E}" srcOrd="1" destOrd="0" presId="urn:microsoft.com/office/officeart/2005/8/layout/pyramid3"/>
    <dgm:cxn modelId="{C38CBD7B-FDC0-8D44-B07E-1C6653A4C4C7}" type="presParOf" srcId="{B623E829-BF59-7246-87C6-A7C26274E29E}" destId="{B3CE3AED-0232-DA49-AE7B-78A1B6EFE5C9}" srcOrd="0" destOrd="0" presId="urn:microsoft.com/office/officeart/2005/8/layout/pyramid3"/>
    <dgm:cxn modelId="{157671C7-4A0E-5746-9DDF-0B6CB61B394A}" type="presParOf" srcId="{B623E829-BF59-7246-87C6-A7C26274E29E}" destId="{5EA68A7F-EA37-1544-902E-9195681C9093}" srcOrd="1" destOrd="0" presId="urn:microsoft.com/office/officeart/2005/8/layout/pyramid3"/>
    <dgm:cxn modelId="{EC02ED7E-63EF-2F46-AB8D-F64A1CAE308A}" type="presParOf" srcId="{AFC56187-1829-3447-91FC-2DDC9E7160BD}" destId="{4D28E2A3-E43F-EF47-AAD1-5C663BC8B28D}" srcOrd="2" destOrd="0" presId="urn:microsoft.com/office/officeart/2005/8/layout/pyramid3"/>
    <dgm:cxn modelId="{83FDECDE-0C7E-2C48-A3AD-EC0B353E70A3}" type="presParOf" srcId="{4D28E2A3-E43F-EF47-AAD1-5C663BC8B28D}" destId="{0B723B83-8F8F-A14D-A4E5-F92C25A15C17}" srcOrd="0" destOrd="0" presId="urn:microsoft.com/office/officeart/2005/8/layout/pyramid3"/>
    <dgm:cxn modelId="{8FD7826C-75E9-5B43-8ACA-F000FEF09F56}" type="presParOf" srcId="{4D28E2A3-E43F-EF47-AAD1-5C663BC8B28D}" destId="{7508BD33-6FE5-924B-BC74-B0CB710B8EEB}" srcOrd="1" destOrd="0" presId="urn:microsoft.com/office/officeart/2005/8/layout/pyramid3"/>
    <dgm:cxn modelId="{A7B0B57C-7BAA-6647-99A3-821DAD5D94D1}" type="presParOf" srcId="{AFC56187-1829-3447-91FC-2DDC9E7160BD}" destId="{1175D05B-AF56-3540-93B5-557D13D08524}" srcOrd="3" destOrd="0" presId="urn:microsoft.com/office/officeart/2005/8/layout/pyramid3"/>
    <dgm:cxn modelId="{081E9492-348D-3644-BA41-B94550851E0E}" type="presParOf" srcId="{1175D05B-AF56-3540-93B5-557D13D08524}" destId="{8FF7F8AC-7D7D-6644-A945-5D079FD1A415}" srcOrd="0" destOrd="0" presId="urn:microsoft.com/office/officeart/2005/8/layout/pyramid3"/>
    <dgm:cxn modelId="{061B4677-995C-5B4E-BA62-2A4B17E06832}" type="presParOf" srcId="{1175D05B-AF56-3540-93B5-557D13D08524}" destId="{C57DD806-F455-FF48-B921-D1D2AEEC5D0F}" srcOrd="1" destOrd="0" presId="urn:microsoft.com/office/officeart/2005/8/layout/pyramid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505935F-50FB-1148-A7A7-190917BE6131}">
      <dsp:nvSpPr>
        <dsp:cNvPr id="0" name=""/>
        <dsp:cNvSpPr/>
      </dsp:nvSpPr>
      <dsp:spPr>
        <a:xfrm rot="10800000">
          <a:off x="0" y="0"/>
          <a:ext cx="12192000" cy="1714500"/>
        </a:xfrm>
        <a:prstGeom prst="trapezoid">
          <a:avLst>
            <a:gd name="adj" fmla="val 88889"/>
          </a:avLst>
        </a:prstGeom>
        <a:solidFill>
          <a:schemeClr val="accent2">
            <a:shade val="8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21336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4800" b="0" i="0" kern="1200" dirty="0">
              <a:solidFill>
                <a:schemeClr val="bg1">
                  <a:lumMod val="95000"/>
                </a:schemeClr>
              </a:solidFill>
              <a:latin typeface="Uni Neue Regular" pitchFamily="2" charset="0"/>
            </a:rPr>
            <a:t>AWARENESS</a:t>
          </a:r>
        </a:p>
      </dsp:txBody>
      <dsp:txXfrm rot="-10800000">
        <a:off x="2133599" y="0"/>
        <a:ext cx="7924800" cy="1714500"/>
      </dsp:txXfrm>
    </dsp:sp>
    <dsp:sp modelId="{B3CE3AED-0232-DA49-AE7B-78A1B6EFE5C9}">
      <dsp:nvSpPr>
        <dsp:cNvPr id="0" name=""/>
        <dsp:cNvSpPr/>
      </dsp:nvSpPr>
      <dsp:spPr>
        <a:xfrm rot="10800000">
          <a:off x="1523999" y="1714500"/>
          <a:ext cx="9144000" cy="1714500"/>
        </a:xfrm>
        <a:prstGeom prst="trapezoid">
          <a:avLst>
            <a:gd name="adj" fmla="val 88889"/>
          </a:avLst>
        </a:prstGeom>
        <a:solidFill>
          <a:schemeClr val="accent2">
            <a:shade val="80000"/>
            <a:hueOff val="257297"/>
            <a:satOff val="-208"/>
            <a:lumOff val="11257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0" tIns="50800" rIns="50800" bIns="50800" numCol="1" spcCol="1270" anchor="ctr" anchorCtr="0">
          <a:noAutofit/>
        </a:bodyPr>
        <a:lstStyle/>
        <a:p>
          <a:pPr marL="0" lvl="0" indent="0" algn="ctr" defTabSz="17780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4000" b="0" i="0" kern="1200" dirty="0">
              <a:solidFill>
                <a:schemeClr val="bg1">
                  <a:lumMod val="95000"/>
                </a:schemeClr>
              </a:solidFill>
              <a:latin typeface="Uni Neue Regular" pitchFamily="2" charset="0"/>
            </a:rPr>
            <a:t>INTEREST</a:t>
          </a:r>
        </a:p>
      </dsp:txBody>
      <dsp:txXfrm rot="-10800000">
        <a:off x="3124199" y="1714500"/>
        <a:ext cx="5943600" cy="1714500"/>
      </dsp:txXfrm>
    </dsp:sp>
    <dsp:sp modelId="{0B723B83-8F8F-A14D-A4E5-F92C25A15C17}">
      <dsp:nvSpPr>
        <dsp:cNvPr id="0" name=""/>
        <dsp:cNvSpPr/>
      </dsp:nvSpPr>
      <dsp:spPr>
        <a:xfrm rot="10800000">
          <a:off x="3048000" y="3429000"/>
          <a:ext cx="6096000" cy="1714500"/>
        </a:xfrm>
        <a:prstGeom prst="trapezoid">
          <a:avLst>
            <a:gd name="adj" fmla="val 88889"/>
          </a:avLst>
        </a:prstGeom>
        <a:solidFill>
          <a:schemeClr val="accent2">
            <a:shade val="80000"/>
            <a:hueOff val="514594"/>
            <a:satOff val="-417"/>
            <a:lumOff val="2251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1600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3600" b="0" i="0" kern="1200" dirty="0">
              <a:solidFill>
                <a:schemeClr val="bg1">
                  <a:lumMod val="95000"/>
                </a:schemeClr>
              </a:solidFill>
              <a:latin typeface="Uni Neue Regular" pitchFamily="2" charset="0"/>
            </a:rPr>
            <a:t>DECISION</a:t>
          </a:r>
        </a:p>
      </dsp:txBody>
      <dsp:txXfrm rot="-10800000">
        <a:off x="4114800" y="3429000"/>
        <a:ext cx="3962400" cy="1714500"/>
      </dsp:txXfrm>
    </dsp:sp>
    <dsp:sp modelId="{8FF7F8AC-7D7D-6644-A945-5D079FD1A415}">
      <dsp:nvSpPr>
        <dsp:cNvPr id="0" name=""/>
        <dsp:cNvSpPr/>
      </dsp:nvSpPr>
      <dsp:spPr>
        <a:xfrm rot="10800000">
          <a:off x="4572000" y="5143500"/>
          <a:ext cx="3048000" cy="1714500"/>
        </a:xfrm>
        <a:prstGeom prst="trapezoid">
          <a:avLst>
            <a:gd name="adj" fmla="val 88889"/>
          </a:avLst>
        </a:prstGeom>
        <a:solidFill>
          <a:schemeClr val="accent2">
            <a:shade val="80000"/>
            <a:hueOff val="771890"/>
            <a:satOff val="-625"/>
            <a:lumOff val="3377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marL="0" lvl="0" indent="0" algn="ctr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800" b="0" i="0" kern="1200" dirty="0">
              <a:solidFill>
                <a:schemeClr val="bg1">
                  <a:lumMod val="95000"/>
                </a:schemeClr>
              </a:solidFill>
              <a:latin typeface="Uni Neue Regular" pitchFamily="2" charset="0"/>
            </a:rPr>
            <a:t>ACTION</a:t>
          </a:r>
        </a:p>
      </dsp:txBody>
      <dsp:txXfrm rot="-10800000">
        <a:off x="4572000" y="5143500"/>
        <a:ext cx="3048000" cy="171450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yramid3">
  <dgm:title val=""/>
  <dgm:desc val=""/>
  <dgm:catLst>
    <dgm:cat type="pyramid" pri="2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pyra">
          <dgm:param type="linDir" val="fromT"/>
          <dgm:param type="txDir" val="fromT"/>
          <dgm:param type="pyraAcctPos" val="aft"/>
          <dgm:param type="pyraAcctTxMar" val="step"/>
          <dgm:param type="pyraAcctBkgdNode" val="acctBkgd"/>
          <dgm:param type="pyraAcctTxNode" val="acctTx"/>
          <dgm:param type="pyraLvlNode" val="level"/>
        </dgm:alg>
      </dgm:if>
      <dgm:else name="Name3">
        <dgm:alg type="pyra">
          <dgm:param type="linDir" val="fromT"/>
          <dgm:param type="txDir" val="fromT"/>
          <dgm:param type="pyraAcctPos" val="bef"/>
          <dgm:param type="pyraAcctTxMar" val="step"/>
          <dgm:param type="pyraAcctBkgdNode" val="acctBkgd"/>
          <dgm:param type="pyraAcctTxNode" val="acctTx"/>
          <dgm:param type="pyraLvlNode" val="level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ptType="all node" func="maxDepth" op="gte" val="2">
        <dgm:constrLst>
          <dgm:constr type="primFontSz" for="des" forName="levelTx" op="equ"/>
          <dgm:constr type="secFontSz" for="des" forName="acctTx" op="equ"/>
          <dgm:constr type="pyraAcctRatio" val="0.32"/>
        </dgm:constrLst>
      </dgm:if>
      <dgm:else name="Name6">
        <dgm:constrLst>
          <dgm:constr type="primFontSz" for="des" forName="levelTx" op="equ"/>
          <dgm:constr type="secFontSz" for="des" forName="acctTx" op="equ"/>
          <dgm:constr type="pyraAcctRatio"/>
        </dgm:constrLst>
      </dgm:else>
    </dgm:choose>
    <dgm:ruleLst/>
    <dgm:forEach name="Name7" axis="ch" ptType="node">
      <dgm:layoutNode name="Name8">
        <dgm:alg type="composite">
          <dgm:param type="horzAlign" val="none"/>
        </dgm:alg>
        <dgm:shape xmlns:r="http://schemas.openxmlformats.org/officeDocument/2006/relationships" r:blip="">
          <dgm:adjLst/>
        </dgm:shape>
        <dgm:presOf/>
        <dgm:choose name="Name9">
          <dgm:if name="Name10" axis="self" ptType="node" func="revPos" op="equ" val="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/>
              <dgm:constr type="h" for="ch" forName="levelTx" refType="h" refFor="ch" refForName="level"/>
            </dgm:constrLst>
          </dgm:if>
          <dgm:else name="Name1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 fact="0.65"/>
              <dgm:constr type="h" for="ch" forName="levelTx" refType="h" refFor="ch" refForName="level"/>
            </dgm:constrLst>
          </dgm:else>
        </dgm:choose>
        <dgm:ruleLst/>
        <dgm:choose name="Name12">
          <dgm:if name="Name13" axis="ch" ptType="node" func="cnt" op="gte" val="1">
            <dgm:layoutNode name="acctBkgd" styleLbl="alignAcc1">
              <dgm:alg type="sp"/>
              <dgm:shape xmlns:r="http://schemas.openxmlformats.org/officeDocument/2006/relationships" type="nonIsoscelesTrapezoid" r:blip="">
                <dgm:adjLst/>
              </dgm:shape>
              <dgm:presOf axis="des" ptType="node"/>
              <dgm:constrLst/>
              <dgm:ruleLst/>
            </dgm:layoutNode>
            <dgm:layoutNode name="acctTx" styleLbl="alignAcc1">
              <dgm:varLst>
                <dgm:bulletEnabled val="1"/>
              </dgm:varLst>
              <dgm:alg type="tx">
                <dgm:param type="stBulletLvl" val="1"/>
                <dgm:param type="txAnchorVertCh" val="t"/>
              </dgm:alg>
              <dgm:shape xmlns:r="http://schemas.openxmlformats.org/officeDocument/2006/relationships" type="nonIsoscelesTrapezoid" r:blip="" hideGeom="1">
                <dgm:adjLst/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3"/>
                <dgm:constr type="bMarg" refType="secFontSz" fact="0.3"/>
                <dgm:constr type="lMarg" refType="secFontSz" fact="0.3"/>
                <dgm:constr type="rMarg" refType="secFontSz" fact="0.3"/>
              </dgm:constrLst>
              <dgm:ruleLst>
                <dgm:rule type="secFontSz" val="5" fact="NaN" max="NaN"/>
              </dgm:ruleLst>
            </dgm:layoutNode>
          </dgm:if>
          <dgm:else name="Name14"/>
        </dgm:choose>
        <dgm:layoutNode name="level">
          <dgm:varLst>
            <dgm:chMax val="1"/>
            <dgm:bulletEnabled val="1"/>
          </dgm:varLst>
          <dgm:alg type="sp"/>
          <dgm:shape xmlns:r="http://schemas.openxmlformats.org/officeDocument/2006/relationships" type="trapezoid" r:blip="">
            <dgm:adjLst/>
          </dgm:shape>
          <dgm:presOf axis="self"/>
          <dgm:constrLst>
            <dgm:constr type="h" val="500"/>
            <dgm:constr type="w" val="1"/>
          </dgm:constrLst>
          <dgm:ruleLst/>
        </dgm:layoutNode>
        <dgm:layoutNode name="levelTx" styleLbl="revTx">
          <dgm:varLst>
            <dgm:chMax val="1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FCFEAA4-9226-8C49-A3B6-C43E5952545C}" type="datetimeFigureOut">
              <a:rPr lang="it-IT" smtClean="0"/>
              <a:t>19/03/21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36F1915-C243-584D-84DA-CA5405F4188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158523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36F1915-C243-584D-84DA-CA5405F41882}" type="slidenum">
              <a:rPr lang="it-IT" smtClean="0"/>
              <a:t>24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867557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4A9EBFE5-8790-114B-8D93-B373E61AA90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78F60FB0-0684-C848-8D3F-71230D665AA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E7EBFBFE-94AC-C846-86EC-D7F8E08488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0F5C3A-AE88-B344-9EF2-A2C5C9BD5A82}" type="datetimeFigureOut">
              <a:rPr lang="it-IT" smtClean="0"/>
              <a:t>18/03/21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723B31BE-6525-0142-BF53-9CA219C581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03046AEA-5267-2445-AF42-1192E58BCF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A591B7-40D8-B64C-8E9D-CF22571C5ED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034009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3D882A27-A23D-8144-867A-20F611477B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CF00673B-DA50-6342-A9F2-B6B9B8AB668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247ABF93-586F-2946-A430-331E8ED190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0F5C3A-AE88-B344-9EF2-A2C5C9BD5A82}" type="datetimeFigureOut">
              <a:rPr lang="it-IT" smtClean="0"/>
              <a:t>18/03/21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317CDF8E-2E5A-E14B-B44B-DCF02D8675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3ED92EBB-7959-DA41-B25A-845B4343D5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A591B7-40D8-B64C-8E9D-CF22571C5ED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683691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>
            <a:extLst>
              <a:ext uri="{FF2B5EF4-FFF2-40B4-BE49-F238E27FC236}">
                <a16:creationId xmlns:a16="http://schemas.microsoft.com/office/drawing/2014/main" id="{5788BE4D-9C6C-374E-982D-0F09A644038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6399AD39-1285-AE44-BD8C-F7BFFE73D81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B4051C39-62DF-FB42-8E6F-5AB7E9BA7A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0F5C3A-AE88-B344-9EF2-A2C5C9BD5A82}" type="datetimeFigureOut">
              <a:rPr lang="it-IT" smtClean="0"/>
              <a:t>18/03/21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33C416CD-AF59-CC4C-89D9-CBEDBD5CE5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B01063E9-6868-434F-965B-B06BC71573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A591B7-40D8-B64C-8E9D-CF22571C5ED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034741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2CC21B29-C808-CF49-A287-C2DF7CF2C8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BDDF4226-0CA9-9543-9214-46436E84999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3659E6CC-A7B7-1F44-80DA-EB034E2515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0F5C3A-AE88-B344-9EF2-A2C5C9BD5A82}" type="datetimeFigureOut">
              <a:rPr lang="it-IT" smtClean="0"/>
              <a:t>18/03/21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56B6DA39-6E35-464B-A0DC-3D9FE4D3DB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8540D046-02AA-944D-9158-CADC0432EA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A591B7-40D8-B64C-8E9D-CF22571C5ED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771173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8081CF55-9CBC-D142-B68E-F195D37AF1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51ACFF5D-20B2-704F-B056-BFDF1CFB23E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54E550D5-D977-D846-99DE-58EA0CD730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0F5C3A-AE88-B344-9EF2-A2C5C9BD5A82}" type="datetimeFigureOut">
              <a:rPr lang="it-IT" smtClean="0"/>
              <a:t>18/03/21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D2302E0B-C605-3A40-A5FA-BBC14A5BD8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DD26BF59-2FE1-A24C-B7A4-0921025633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A591B7-40D8-B64C-8E9D-CF22571C5ED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455865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C3BFA12F-F630-6B4D-AA9C-771E506EFE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EAB41103-7A14-FB4B-A547-CB95DA365B0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EC11136F-24A1-8A4C-9F94-D5EC5169FCD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F6A67EBA-78BA-6B4B-B862-9FBCD82E60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0F5C3A-AE88-B344-9EF2-A2C5C9BD5A82}" type="datetimeFigureOut">
              <a:rPr lang="it-IT" smtClean="0"/>
              <a:t>18/03/21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3A2C6BEC-949F-CD41-A7AD-108FEC86CA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A9FD0407-472A-9B4B-A1BB-8BFCA775DA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A591B7-40D8-B64C-8E9D-CF22571C5ED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415128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20BFA32E-FF42-F045-8C1D-1D5C8B74D7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69BEC589-CA24-B040-AA0F-B062F6DD8DA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E5FF5DE7-8384-4845-9E98-3773F97AA8E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63E4AF17-80E0-9741-85B8-ACA45D10B79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Segnaposto contenuto 5">
            <a:extLst>
              <a:ext uri="{FF2B5EF4-FFF2-40B4-BE49-F238E27FC236}">
                <a16:creationId xmlns:a16="http://schemas.microsoft.com/office/drawing/2014/main" id="{1F70148E-E3FA-E34F-A3E6-5EA78DCE001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FA215F7D-DAD4-1648-95BE-E2E61660B2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0F5C3A-AE88-B344-9EF2-A2C5C9BD5A82}" type="datetimeFigureOut">
              <a:rPr lang="it-IT" smtClean="0"/>
              <a:t>18/03/21</a:t>
            </a:fld>
            <a:endParaRPr lang="it-IT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725CD2C6-3850-8A4E-81EA-CDFF1A1184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9F380FEB-58D7-B141-9AFC-D9C9685999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A591B7-40D8-B64C-8E9D-CF22571C5ED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82275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813ACA98-3E20-2748-9341-C0418D0D11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B34387F1-986B-064F-A9D9-3154CABB04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0F5C3A-AE88-B344-9EF2-A2C5C9BD5A82}" type="datetimeFigureOut">
              <a:rPr lang="it-IT" smtClean="0"/>
              <a:t>18/03/21</a:t>
            </a:fld>
            <a:endParaRPr lang="it-IT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6C79333B-9A19-B74C-94F2-5E26078660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41582914-566F-3342-ACEB-231A215A1C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A591B7-40D8-B64C-8E9D-CF22571C5ED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888322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>
            <a:extLst>
              <a:ext uri="{FF2B5EF4-FFF2-40B4-BE49-F238E27FC236}">
                <a16:creationId xmlns:a16="http://schemas.microsoft.com/office/drawing/2014/main" id="{630FED94-7E72-2449-86BA-22C78CE51F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0F5C3A-AE88-B344-9EF2-A2C5C9BD5A82}" type="datetimeFigureOut">
              <a:rPr lang="it-IT" smtClean="0"/>
              <a:t>18/03/21</a:t>
            </a:fld>
            <a:endParaRPr lang="it-IT"/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EF7743EB-326D-B54C-875C-551163B69D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261E9D88-EC76-D446-8ACA-D682121EE6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A591B7-40D8-B64C-8E9D-CF22571C5ED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29294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8CC72A4-5318-FB44-9BCB-3BA48C3DF3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F32CA62B-E0BA-F248-B1B4-D74A7B20542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B086E621-32A2-C24E-8529-7FBE19D67A7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0537275E-F4C1-314B-ADF2-426676DFA7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0F5C3A-AE88-B344-9EF2-A2C5C9BD5A82}" type="datetimeFigureOut">
              <a:rPr lang="it-IT" smtClean="0"/>
              <a:t>18/03/21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6F4773A1-761F-E647-9229-FBCDF8C940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D817F3B0-DCEE-B24B-9031-3C142200D4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A591B7-40D8-B64C-8E9D-CF22571C5ED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428321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5E783DE9-44E9-124B-9376-C5A14F4FCA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immagine 2">
            <a:extLst>
              <a:ext uri="{FF2B5EF4-FFF2-40B4-BE49-F238E27FC236}">
                <a16:creationId xmlns:a16="http://schemas.microsoft.com/office/drawing/2014/main" id="{3687D0B3-21CE-FE4F-8BEC-CD55BB11766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038A69AC-C00C-1348-8537-C1B50C6C523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58D4B5D5-FC39-C640-809F-95F55C4B95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0F5C3A-AE88-B344-9EF2-A2C5C9BD5A82}" type="datetimeFigureOut">
              <a:rPr lang="it-IT" smtClean="0"/>
              <a:t>18/03/21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E87D81AB-6353-9C41-840C-9767DF25CF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74FF2A2E-0E2E-B345-B5E7-EAABC2C224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A591B7-40D8-B64C-8E9D-CF22571C5ED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872435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>
            <a:extLst>
              <a:ext uri="{FF2B5EF4-FFF2-40B4-BE49-F238E27FC236}">
                <a16:creationId xmlns:a16="http://schemas.microsoft.com/office/drawing/2014/main" id="{77C0E994-B191-FA4B-8B64-B5D335B505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9FA1056C-08F5-5343-9F56-EF576366379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FDF2D0CA-C32D-7342-9A01-9B0A9B88BC0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0F5C3A-AE88-B344-9EF2-A2C5C9BD5A82}" type="datetimeFigureOut">
              <a:rPr lang="it-IT" smtClean="0"/>
              <a:t>18/03/21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16FAC93B-60ED-EB4A-8FD7-174E25D9201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9986A9EF-8C4D-8A44-9B87-E609A8F67ED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A591B7-40D8-B64C-8E9D-CF22571C5ED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879843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sv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82000"/>
            <a:lum/>
          </a:blip>
          <a:srcRect/>
          <a:stretch>
            <a:fillRect t="-7000" b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CasellaDiTesto 24">
            <a:extLst>
              <a:ext uri="{FF2B5EF4-FFF2-40B4-BE49-F238E27FC236}">
                <a16:creationId xmlns:a16="http://schemas.microsoft.com/office/drawing/2014/main" id="{CB097803-927B-7547-A7C3-97CFF9ED0606}"/>
              </a:ext>
            </a:extLst>
          </p:cNvPr>
          <p:cNvSpPr txBox="1"/>
          <p:nvPr/>
        </p:nvSpPr>
        <p:spPr>
          <a:xfrm>
            <a:off x="0" y="6488668"/>
            <a:ext cx="1219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t-IT" dirty="0">
                <a:solidFill>
                  <a:srgbClr val="FF0078"/>
                </a:solidFill>
                <a:latin typeface="Uni Neue Regular" pitchFamily="2" charset="0"/>
              </a:rPr>
              <a:t>Progetto </a:t>
            </a:r>
            <a:r>
              <a:rPr lang="it-IT" dirty="0" err="1">
                <a:solidFill>
                  <a:srgbClr val="FF0078"/>
                </a:solidFill>
                <a:latin typeface="Uni Neue Regular" pitchFamily="2" charset="0"/>
              </a:rPr>
              <a:t>Funnel</a:t>
            </a:r>
            <a:r>
              <a:rPr lang="it-IT" dirty="0">
                <a:solidFill>
                  <a:srgbClr val="FF0078"/>
                </a:solidFill>
                <a:latin typeface="Uni Neue Regular" pitchFamily="2" charset="0"/>
              </a:rPr>
              <a:t> Marketing di Giulia </a:t>
            </a:r>
            <a:r>
              <a:rPr lang="it-IT" dirty="0" err="1">
                <a:solidFill>
                  <a:srgbClr val="FF0078"/>
                </a:solidFill>
                <a:latin typeface="Uni Neue Regular" pitchFamily="2" charset="0"/>
              </a:rPr>
              <a:t>Trevisanello</a:t>
            </a:r>
            <a:endParaRPr lang="it-IT" dirty="0">
              <a:solidFill>
                <a:srgbClr val="FF0078"/>
              </a:solidFill>
              <a:latin typeface="Uni Neue Regular" pitchFamily="2" charset="0"/>
            </a:endParaRPr>
          </a:p>
        </p:txBody>
      </p:sp>
      <p:grpSp>
        <p:nvGrpSpPr>
          <p:cNvPr id="53" name="Gruppo 52">
            <a:extLst>
              <a:ext uri="{FF2B5EF4-FFF2-40B4-BE49-F238E27FC236}">
                <a16:creationId xmlns:a16="http://schemas.microsoft.com/office/drawing/2014/main" id="{44FF7C31-B117-E24F-A8D0-7A2F4ED46C05}"/>
              </a:ext>
            </a:extLst>
          </p:cNvPr>
          <p:cNvGrpSpPr/>
          <p:nvPr/>
        </p:nvGrpSpPr>
        <p:grpSpPr>
          <a:xfrm>
            <a:off x="1500188" y="209183"/>
            <a:ext cx="11058661" cy="4377105"/>
            <a:chOff x="3871913" y="-705217"/>
            <a:chExt cx="10244274" cy="3996605"/>
          </a:xfrm>
        </p:grpSpPr>
        <p:grpSp>
          <p:nvGrpSpPr>
            <p:cNvPr id="54" name="Gruppo 53">
              <a:extLst>
                <a:ext uri="{FF2B5EF4-FFF2-40B4-BE49-F238E27FC236}">
                  <a16:creationId xmlns:a16="http://schemas.microsoft.com/office/drawing/2014/main" id="{1794BA72-C20A-9241-B43A-E9756EFC3252}"/>
                </a:ext>
              </a:extLst>
            </p:cNvPr>
            <p:cNvGrpSpPr/>
            <p:nvPr/>
          </p:nvGrpSpPr>
          <p:grpSpPr>
            <a:xfrm>
              <a:off x="4286560" y="-705217"/>
              <a:ext cx="9829627" cy="3996605"/>
              <a:chOff x="7258050" y="-1298410"/>
              <a:chExt cx="9829627" cy="3996605"/>
            </a:xfrm>
          </p:grpSpPr>
          <p:grpSp>
            <p:nvGrpSpPr>
              <p:cNvPr id="56" name="Gruppo 55">
                <a:extLst>
                  <a:ext uri="{FF2B5EF4-FFF2-40B4-BE49-F238E27FC236}">
                    <a16:creationId xmlns:a16="http://schemas.microsoft.com/office/drawing/2014/main" id="{956F1EA5-97E2-5748-B598-A3737488D7F1}"/>
                  </a:ext>
                </a:extLst>
              </p:cNvPr>
              <p:cNvGrpSpPr/>
              <p:nvPr/>
            </p:nvGrpSpPr>
            <p:grpSpPr>
              <a:xfrm>
                <a:off x="13539967" y="-1298410"/>
                <a:ext cx="3547710" cy="2391986"/>
                <a:chOff x="14391508" y="-1329550"/>
                <a:chExt cx="3547710" cy="2391986"/>
              </a:xfrm>
              <a:solidFill>
                <a:srgbClr val="FF0078">
                  <a:alpha val="23000"/>
                </a:srgbClr>
              </a:solidFill>
            </p:grpSpPr>
            <p:sp>
              <p:nvSpPr>
                <p:cNvPr id="58" name="CasellaDiTesto 57">
                  <a:extLst>
                    <a:ext uri="{FF2B5EF4-FFF2-40B4-BE49-F238E27FC236}">
                      <a16:creationId xmlns:a16="http://schemas.microsoft.com/office/drawing/2014/main" id="{FFF5F5E3-A541-5F41-A989-1BD446EE06E1}"/>
                    </a:ext>
                  </a:extLst>
                </p:cNvPr>
                <p:cNvSpPr txBox="1"/>
                <p:nvPr/>
              </p:nvSpPr>
              <p:spPr>
                <a:xfrm>
                  <a:off x="14391508" y="-204247"/>
                  <a:ext cx="3547710" cy="76944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it-IT" sz="2200" b="1" dirty="0">
                      <a:solidFill>
                        <a:srgbClr val="FF0078"/>
                      </a:solidFill>
                      <a:latin typeface="Uni Neue Bold" pitchFamily="2" charset="0"/>
                    </a:rPr>
                    <a:t>UNA VITA</a:t>
                  </a:r>
                </a:p>
                <a:p>
                  <a:pPr algn="ctr"/>
                  <a:r>
                    <a:rPr lang="it-IT" sz="2200" b="1" dirty="0">
                      <a:solidFill>
                        <a:srgbClr val="FF0078"/>
                      </a:solidFill>
                      <a:latin typeface="Uni Neue Bold" pitchFamily="2" charset="0"/>
                    </a:rPr>
                    <a:t>GLUTEN FREE</a:t>
                  </a:r>
                </a:p>
              </p:txBody>
            </p:sp>
            <p:pic>
              <p:nvPicPr>
                <p:cNvPr id="59" name="Elemento grafico 58" descr="Grano con riempimento a tinta unita">
                  <a:extLst>
                    <a:ext uri="{FF2B5EF4-FFF2-40B4-BE49-F238E27FC236}">
                      <a16:creationId xmlns:a16="http://schemas.microsoft.com/office/drawing/2014/main" id="{5F9FF780-E200-F643-9253-A280A9BB6C19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3">
                  <a:extLst>
                    <a:ext uri="{96DAC541-7B7A-43D3-8B79-37D633B846F1}">
                      <asvg:svgBlip xmlns:asvg="http://schemas.microsoft.com/office/drawing/2016/SVG/main" r:embed="rId4"/>
                    </a:ext>
                  </a:extLst>
                </a:blip>
                <a:stretch>
                  <a:fillRect/>
                </a:stretch>
              </p:blipFill>
              <p:spPr>
                <a:xfrm rot="18913905">
                  <a:off x="15879834" y="-893572"/>
                  <a:ext cx="571058" cy="571058"/>
                </a:xfrm>
                <a:prstGeom prst="rect">
                  <a:avLst/>
                </a:prstGeom>
              </p:spPr>
            </p:pic>
            <p:sp>
              <p:nvSpPr>
                <p:cNvPr id="60" name="Ovale 59">
                  <a:extLst>
                    <a:ext uri="{FF2B5EF4-FFF2-40B4-BE49-F238E27FC236}">
                      <a16:creationId xmlns:a16="http://schemas.microsoft.com/office/drawing/2014/main" id="{A74A5359-37F0-4041-B813-ED7C7C410447}"/>
                    </a:ext>
                  </a:extLst>
                </p:cNvPr>
                <p:cNvSpPr/>
                <p:nvPr/>
              </p:nvSpPr>
              <p:spPr>
                <a:xfrm>
                  <a:off x="14963889" y="-1329550"/>
                  <a:ext cx="2376498" cy="2391986"/>
                </a:xfrm>
                <a:prstGeom prst="ellipse">
                  <a:avLst/>
                </a:prstGeom>
                <a:grpFill/>
                <a:ln w="53975">
                  <a:solidFill>
                    <a:srgbClr val="FF0078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 dirty="0"/>
                </a:p>
              </p:txBody>
            </p:sp>
          </p:grpSp>
          <p:sp>
            <p:nvSpPr>
              <p:cNvPr id="57" name="CasellaDiTesto 56">
                <a:extLst>
                  <a:ext uri="{FF2B5EF4-FFF2-40B4-BE49-F238E27FC236}">
                    <a16:creationId xmlns:a16="http://schemas.microsoft.com/office/drawing/2014/main" id="{1BDED388-FC4C-A346-A343-2880D108B9E3}"/>
                  </a:ext>
                </a:extLst>
              </p:cNvPr>
              <p:cNvSpPr txBox="1"/>
              <p:nvPr/>
            </p:nvSpPr>
            <p:spPr>
              <a:xfrm>
                <a:off x="7258050" y="2328863"/>
                <a:ext cx="18473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endParaRPr lang="it-IT" dirty="0"/>
              </a:p>
            </p:txBody>
          </p:sp>
        </p:grpSp>
        <p:sp>
          <p:nvSpPr>
            <p:cNvPr id="55" name="CasellaDiTesto 54">
              <a:extLst>
                <a:ext uri="{FF2B5EF4-FFF2-40B4-BE49-F238E27FC236}">
                  <a16:creationId xmlns:a16="http://schemas.microsoft.com/office/drawing/2014/main" id="{38991C52-22E5-BE40-8DEB-A38DC0100F1C}"/>
                </a:ext>
              </a:extLst>
            </p:cNvPr>
            <p:cNvSpPr txBox="1"/>
            <p:nvPr/>
          </p:nvSpPr>
          <p:spPr>
            <a:xfrm>
              <a:off x="3871913" y="1957388"/>
              <a:ext cx="18473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lang="it-IT" dirty="0"/>
            </a:p>
          </p:txBody>
        </p:sp>
      </p:grpSp>
    </p:spTree>
    <p:extLst>
      <p:ext uri="{BB962C8B-B14F-4D97-AF65-F5344CB8AC3E}">
        <p14:creationId xmlns:p14="http://schemas.microsoft.com/office/powerpoint/2010/main" val="185879723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50E4C519-FBE9-4ABE-A8F9-C2CBE32693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Immagine 5" descr="Immagine che contiene parete, persona, interni&#10;&#10;Descrizione generata automaticamente">
            <a:extLst>
              <a:ext uri="{FF2B5EF4-FFF2-40B4-BE49-F238E27FC236}">
                <a16:creationId xmlns:a16="http://schemas.microsoft.com/office/drawing/2014/main" id="{B1A59A4E-70B5-6A4C-9F8B-CDD5D55C1E6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8667"/>
          <a:stretch/>
        </p:blipFill>
        <p:spPr>
          <a:xfrm>
            <a:off x="3245637" y="-1"/>
            <a:ext cx="8946363" cy="6858000"/>
          </a:xfrm>
          <a:custGeom>
            <a:avLst/>
            <a:gdLst/>
            <a:ahLst/>
            <a:cxnLst/>
            <a:rect l="l" t="t" r="r" b="b"/>
            <a:pathLst>
              <a:path w="8946363" h="6858000">
                <a:moveTo>
                  <a:pt x="0" y="0"/>
                </a:moveTo>
                <a:lnTo>
                  <a:pt x="8946363" y="0"/>
                </a:lnTo>
                <a:lnTo>
                  <a:pt x="8946363" y="6858000"/>
                </a:lnTo>
                <a:lnTo>
                  <a:pt x="1" y="6858000"/>
                </a:lnTo>
                <a:lnTo>
                  <a:pt x="60040" y="6788731"/>
                </a:lnTo>
                <a:cubicBezTo>
                  <a:pt x="770566" y="5928901"/>
                  <a:pt x="1210035" y="4741057"/>
                  <a:pt x="1210035" y="3429001"/>
                </a:cubicBezTo>
                <a:cubicBezTo>
                  <a:pt x="1210035" y="2116945"/>
                  <a:pt x="770566" y="929101"/>
                  <a:pt x="60040" y="69272"/>
                </a:cubicBezTo>
                <a:close/>
              </a:path>
            </a:pathLst>
          </a:custGeom>
        </p:spPr>
      </p:pic>
      <p:sp useBgFill="1">
        <p:nvSpPr>
          <p:cNvPr id="13" name="Freeform: Shape 12">
            <a:extLst>
              <a:ext uri="{FF2B5EF4-FFF2-40B4-BE49-F238E27FC236}">
                <a16:creationId xmlns:a16="http://schemas.microsoft.com/office/drawing/2014/main" id="{80EC29FB-299E-49F3-8C7B-01199632A3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4455672" cy="6858000"/>
          </a:xfrm>
          <a:custGeom>
            <a:avLst/>
            <a:gdLst>
              <a:gd name="connsiteX0" fmla="*/ 0 w 4455672"/>
              <a:gd name="connsiteY0" fmla="*/ 0 h 6858000"/>
              <a:gd name="connsiteX1" fmla="*/ 3245636 w 4455672"/>
              <a:gd name="connsiteY1" fmla="*/ 0 h 6858000"/>
              <a:gd name="connsiteX2" fmla="*/ 3305677 w 4455672"/>
              <a:gd name="connsiteY2" fmla="*/ 69272 h 6858000"/>
              <a:gd name="connsiteX3" fmla="*/ 4455672 w 4455672"/>
              <a:gd name="connsiteY3" fmla="*/ 3429001 h 6858000"/>
              <a:gd name="connsiteX4" fmla="*/ 3305677 w 4455672"/>
              <a:gd name="connsiteY4" fmla="*/ 6788731 h 6858000"/>
              <a:gd name="connsiteX5" fmla="*/ 3245638 w 4455672"/>
              <a:gd name="connsiteY5" fmla="*/ 6858000 h 6858000"/>
              <a:gd name="connsiteX6" fmla="*/ 0 w 4455672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455672" h="6858000">
                <a:moveTo>
                  <a:pt x="0" y="0"/>
                </a:moveTo>
                <a:lnTo>
                  <a:pt x="3245636" y="0"/>
                </a:lnTo>
                <a:lnTo>
                  <a:pt x="3305677" y="69272"/>
                </a:lnTo>
                <a:cubicBezTo>
                  <a:pt x="4016203" y="929101"/>
                  <a:pt x="4455672" y="2116945"/>
                  <a:pt x="4455672" y="3429001"/>
                </a:cubicBezTo>
                <a:cubicBezTo>
                  <a:pt x="4455672" y="4741057"/>
                  <a:pt x="4016203" y="5928901"/>
                  <a:pt x="3305677" y="6788731"/>
                </a:cubicBezTo>
                <a:lnTo>
                  <a:pt x="3245638" y="6858000"/>
                </a:lnTo>
                <a:lnTo>
                  <a:pt x="0" y="6858000"/>
                </a:lnTo>
                <a:close/>
              </a:path>
            </a:pathLst>
          </a:custGeom>
          <a:ln w="9525">
            <a:solidFill>
              <a:srgbClr val="EFEFEF"/>
            </a:solidFill>
          </a:ln>
          <a:effectLst>
            <a:outerShdw blurRad="50800" dist="38100" algn="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5" name="Freeform: Shape 14">
            <a:extLst>
              <a:ext uri="{FF2B5EF4-FFF2-40B4-BE49-F238E27FC236}">
                <a16:creationId xmlns:a16="http://schemas.microsoft.com/office/drawing/2014/main" id="{C29A2522-B27A-45C5-897B-79A1407D15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446528" cy="6858000"/>
          </a:xfrm>
          <a:custGeom>
            <a:avLst/>
            <a:gdLst>
              <a:gd name="connsiteX0" fmla="*/ 0 w 4446528"/>
              <a:gd name="connsiteY0" fmla="*/ 0 h 6858000"/>
              <a:gd name="connsiteX1" fmla="*/ 3236492 w 4446528"/>
              <a:gd name="connsiteY1" fmla="*/ 0 h 6858000"/>
              <a:gd name="connsiteX2" fmla="*/ 3296533 w 4446528"/>
              <a:gd name="connsiteY2" fmla="*/ 69272 h 6858000"/>
              <a:gd name="connsiteX3" fmla="*/ 4446528 w 4446528"/>
              <a:gd name="connsiteY3" fmla="*/ 3429001 h 6858000"/>
              <a:gd name="connsiteX4" fmla="*/ 3296533 w 4446528"/>
              <a:gd name="connsiteY4" fmla="*/ 6788731 h 6858000"/>
              <a:gd name="connsiteX5" fmla="*/ 3236494 w 4446528"/>
              <a:gd name="connsiteY5" fmla="*/ 6858000 h 6858000"/>
              <a:gd name="connsiteX6" fmla="*/ 0 w 4446528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446528" h="6858000">
                <a:moveTo>
                  <a:pt x="0" y="0"/>
                </a:moveTo>
                <a:lnTo>
                  <a:pt x="3236492" y="0"/>
                </a:lnTo>
                <a:lnTo>
                  <a:pt x="3296533" y="69272"/>
                </a:lnTo>
                <a:cubicBezTo>
                  <a:pt x="4007059" y="929101"/>
                  <a:pt x="4446528" y="2116945"/>
                  <a:pt x="4446528" y="3429001"/>
                </a:cubicBezTo>
                <a:cubicBezTo>
                  <a:pt x="4446528" y="4741057"/>
                  <a:pt x="4007059" y="5928901"/>
                  <a:pt x="3296533" y="6788731"/>
                </a:cubicBezTo>
                <a:lnTo>
                  <a:pt x="3236494" y="6858000"/>
                </a:lnTo>
                <a:lnTo>
                  <a:pt x="0" y="6858000"/>
                </a:lnTo>
                <a:close/>
              </a:path>
            </a:pathLst>
          </a:cu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98E79BE4-34FE-485A-98A5-92CE8F7C47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420961"/>
            <a:ext cx="128016" cy="65390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7A5F0580-5EE9-419F-96EE-B6529EF6E7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14181" y="2443480"/>
            <a:ext cx="338328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4" name="Rettangolo 3">
            <a:extLst>
              <a:ext uri="{FF2B5EF4-FFF2-40B4-BE49-F238E27FC236}">
                <a16:creationId xmlns:a16="http://schemas.microsoft.com/office/drawing/2014/main" id="{7744E1D6-A9A0-634A-81D7-D9227854EF4F}"/>
              </a:ext>
            </a:extLst>
          </p:cNvPr>
          <p:cNvSpPr/>
          <p:nvPr/>
        </p:nvSpPr>
        <p:spPr>
          <a:xfrm>
            <a:off x="0" y="2443480"/>
            <a:ext cx="3671888" cy="441452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pPr marL="285750" indent="-28575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400" dirty="0">
                <a:latin typeface="Uni Neue Regular" pitchFamily="2" charset="0"/>
              </a:rPr>
              <a:t>GIULIA</a:t>
            </a:r>
          </a:p>
          <a:p>
            <a:pPr marL="285750" indent="-28575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400" dirty="0">
                <a:latin typeface="Uni Neue Regular" pitchFamily="2" charset="0"/>
              </a:rPr>
              <a:t>30 ANNI</a:t>
            </a:r>
          </a:p>
          <a:p>
            <a:pPr marL="285750" indent="-28575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400" dirty="0">
                <a:latin typeface="Uni Neue Regular" pitchFamily="2" charset="0"/>
              </a:rPr>
              <a:t>STUDENTESSA</a:t>
            </a:r>
          </a:p>
          <a:p>
            <a:pPr marL="285750" indent="-28575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400" dirty="0"/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1400" dirty="0">
                <a:latin typeface="Uni Neue Regular" pitchFamily="2" charset="0"/>
              </a:rPr>
              <a:t>A Giulia </a:t>
            </a:r>
            <a:r>
              <a:rPr lang="en-US" sz="1400" dirty="0" err="1">
                <a:latin typeface="Uni Neue Regular" pitchFamily="2" charset="0"/>
              </a:rPr>
              <a:t>è</a:t>
            </a:r>
            <a:r>
              <a:rPr lang="en-US" sz="1400" dirty="0">
                <a:latin typeface="Uni Neue Regular" pitchFamily="2" charset="0"/>
              </a:rPr>
              <a:t> </a:t>
            </a:r>
            <a:r>
              <a:rPr lang="en-US" sz="1400" dirty="0" err="1">
                <a:latin typeface="Uni Neue Regular" pitchFamily="2" charset="0"/>
              </a:rPr>
              <a:t>stata</a:t>
            </a:r>
            <a:r>
              <a:rPr lang="en-US" sz="1400" dirty="0">
                <a:latin typeface="Uni Neue Regular" pitchFamily="2" charset="0"/>
              </a:rPr>
              <a:t> </a:t>
            </a:r>
            <a:r>
              <a:rPr lang="en-US" sz="1400" dirty="0" err="1">
                <a:latin typeface="Uni Neue Regular" pitchFamily="2" charset="0"/>
              </a:rPr>
              <a:t>diagnosticata</a:t>
            </a:r>
            <a:r>
              <a:rPr lang="en-US" sz="1400" dirty="0">
                <a:latin typeface="Uni Neue Regular" pitchFamily="2" charset="0"/>
              </a:rPr>
              <a:t> la </a:t>
            </a:r>
            <a:r>
              <a:rPr lang="en-US" sz="1400" dirty="0" err="1">
                <a:latin typeface="Uni Neue Regular" pitchFamily="2" charset="0"/>
              </a:rPr>
              <a:t>celiachia</a:t>
            </a:r>
            <a:r>
              <a:rPr lang="en-US" sz="1400" dirty="0">
                <a:latin typeface="Uni Neue Regular" pitchFamily="2" charset="0"/>
              </a:rPr>
              <a:t> </a:t>
            </a:r>
            <a:r>
              <a:rPr lang="en-US" sz="1400" dirty="0" err="1">
                <a:latin typeface="Uni Neue Regular" pitchFamily="2" charset="0"/>
              </a:rPr>
              <a:t>quando</a:t>
            </a:r>
            <a:r>
              <a:rPr lang="en-US" sz="1400" dirty="0">
                <a:latin typeface="Uni Neue Regular" pitchFamily="2" charset="0"/>
              </a:rPr>
              <a:t> </a:t>
            </a:r>
            <a:r>
              <a:rPr lang="en-US" sz="1400" dirty="0" err="1">
                <a:latin typeface="Uni Neue Regular" pitchFamily="2" charset="0"/>
              </a:rPr>
              <a:t>aveva</a:t>
            </a:r>
            <a:r>
              <a:rPr lang="en-US" sz="1400" dirty="0">
                <a:latin typeface="Uni Neue Regular" pitchFamily="2" charset="0"/>
              </a:rPr>
              <a:t>  11 </a:t>
            </a:r>
            <a:r>
              <a:rPr lang="en-US" sz="1400" dirty="0" err="1">
                <a:latin typeface="Uni Neue Regular" pitchFamily="2" charset="0"/>
              </a:rPr>
              <a:t>mesi</a:t>
            </a:r>
            <a:r>
              <a:rPr lang="en-US" sz="1400" dirty="0">
                <a:latin typeface="Uni Neue Regular" pitchFamily="2" charset="0"/>
              </a:rPr>
              <a:t>. </a:t>
            </a:r>
            <a:r>
              <a:rPr lang="en-US" sz="1400" dirty="0" err="1">
                <a:latin typeface="Uni Neue Regular" pitchFamily="2" charset="0"/>
              </a:rPr>
              <a:t>È</a:t>
            </a:r>
            <a:r>
              <a:rPr lang="en-US" sz="1400" dirty="0">
                <a:latin typeface="Uni Neue Regular" pitchFamily="2" charset="0"/>
              </a:rPr>
              <a:t> </a:t>
            </a:r>
            <a:r>
              <a:rPr lang="en-US" sz="1400" dirty="0" err="1">
                <a:latin typeface="Uni Neue Regular" pitchFamily="2" charset="0"/>
              </a:rPr>
              <a:t>celiaca</a:t>
            </a:r>
            <a:r>
              <a:rPr lang="en-US" sz="1400" dirty="0">
                <a:latin typeface="Uni Neue Regular" pitchFamily="2" charset="0"/>
              </a:rPr>
              <a:t> da sempre. I </a:t>
            </a:r>
            <a:r>
              <a:rPr lang="en-US" sz="1400" dirty="0" err="1">
                <a:latin typeface="Uni Neue Regular" pitchFamily="2" charset="0"/>
              </a:rPr>
              <a:t>prodotti</a:t>
            </a:r>
            <a:r>
              <a:rPr lang="en-US" sz="1400" dirty="0">
                <a:latin typeface="Uni Neue Regular" pitchFamily="2" charset="0"/>
              </a:rPr>
              <a:t> senza </a:t>
            </a:r>
            <a:r>
              <a:rPr lang="en-US" sz="1400" dirty="0" err="1">
                <a:latin typeface="Uni Neue Regular" pitchFamily="2" charset="0"/>
              </a:rPr>
              <a:t>glutine</a:t>
            </a:r>
            <a:r>
              <a:rPr lang="en-US" sz="1400" dirty="0">
                <a:latin typeface="Uni Neue Regular" pitchFamily="2" charset="0"/>
              </a:rPr>
              <a:t>, per tanto tempo, </a:t>
            </a:r>
            <a:r>
              <a:rPr lang="en-US" sz="1400" dirty="0" err="1">
                <a:latin typeface="Uni Neue Regular" pitchFamily="2" charset="0"/>
              </a:rPr>
              <a:t>sono</a:t>
            </a:r>
            <a:r>
              <a:rPr lang="en-US" sz="1400" dirty="0">
                <a:latin typeface="Uni Neue Regular" pitchFamily="2" charset="0"/>
              </a:rPr>
              <a:t> </a:t>
            </a:r>
            <a:r>
              <a:rPr lang="en-US" sz="1400" dirty="0" err="1">
                <a:latin typeface="Uni Neue Regular" pitchFamily="2" charset="0"/>
              </a:rPr>
              <a:t>stati</a:t>
            </a:r>
            <a:r>
              <a:rPr lang="en-US" sz="1400" dirty="0">
                <a:latin typeface="Uni Neue Regular" pitchFamily="2" charset="0"/>
              </a:rPr>
              <a:t> </a:t>
            </a:r>
            <a:r>
              <a:rPr lang="en-US" sz="1400" dirty="0" err="1">
                <a:latin typeface="Uni Neue Regular" pitchFamily="2" charset="0"/>
              </a:rPr>
              <a:t>pochi</a:t>
            </a:r>
            <a:r>
              <a:rPr lang="en-US" sz="1400" dirty="0">
                <a:latin typeface="Uni Neue Regular" pitchFamily="2" charset="0"/>
              </a:rPr>
              <a:t>, </a:t>
            </a:r>
            <a:r>
              <a:rPr lang="en-US" sz="1400" dirty="0" err="1">
                <a:latin typeface="Uni Neue Regular" pitchFamily="2" charset="0"/>
              </a:rPr>
              <a:t>difficili</a:t>
            </a:r>
            <a:r>
              <a:rPr lang="en-US" sz="1400" dirty="0">
                <a:latin typeface="Uni Neue Regular" pitchFamily="2" charset="0"/>
              </a:rPr>
              <a:t> da </a:t>
            </a:r>
            <a:r>
              <a:rPr lang="en-US" sz="1400" dirty="0" err="1">
                <a:latin typeface="Uni Neue Regular" pitchFamily="2" charset="0"/>
              </a:rPr>
              <a:t>reperire</a:t>
            </a:r>
            <a:r>
              <a:rPr lang="en-US" sz="1400" dirty="0">
                <a:latin typeface="Uni Neue Regular" pitchFamily="2" charset="0"/>
              </a:rPr>
              <a:t> e di gusto </a:t>
            </a:r>
            <a:r>
              <a:rPr lang="en-US" sz="1400" dirty="0" err="1">
                <a:latin typeface="Uni Neue Regular" pitchFamily="2" charset="0"/>
              </a:rPr>
              <a:t>opinabile</a:t>
            </a:r>
            <a:r>
              <a:rPr lang="en-US" sz="1400" dirty="0">
                <a:latin typeface="Uni Neue Regular" pitchFamily="2" charset="0"/>
              </a:rPr>
              <a:t>. Poi, le </a:t>
            </a:r>
            <a:r>
              <a:rPr lang="en-US" sz="1400" dirty="0" err="1">
                <a:latin typeface="Uni Neue Regular" pitchFamily="2" charset="0"/>
              </a:rPr>
              <a:t>cose</a:t>
            </a:r>
            <a:r>
              <a:rPr lang="en-US" sz="1400" dirty="0">
                <a:latin typeface="Uni Neue Regular" pitchFamily="2" charset="0"/>
              </a:rPr>
              <a:t> pian piano </a:t>
            </a:r>
            <a:r>
              <a:rPr lang="en-US" sz="1400" dirty="0" err="1">
                <a:latin typeface="Uni Neue Regular" pitchFamily="2" charset="0"/>
              </a:rPr>
              <a:t>sono</a:t>
            </a:r>
            <a:r>
              <a:rPr lang="en-US" sz="1400" dirty="0">
                <a:latin typeface="Uni Neue Regular" pitchFamily="2" charset="0"/>
              </a:rPr>
              <a:t> </a:t>
            </a:r>
            <a:r>
              <a:rPr lang="en-US" sz="1400" dirty="0" err="1">
                <a:latin typeface="Uni Neue Regular" pitchFamily="2" charset="0"/>
              </a:rPr>
              <a:t>cambiate</a:t>
            </a:r>
            <a:r>
              <a:rPr lang="en-US" sz="1400" dirty="0">
                <a:latin typeface="Uni Neue Regular" pitchFamily="2" charset="0"/>
              </a:rPr>
              <a:t> in </a:t>
            </a:r>
            <a:r>
              <a:rPr lang="en-US" sz="1400" dirty="0" err="1">
                <a:latin typeface="Uni Neue Regular" pitchFamily="2" charset="0"/>
              </a:rPr>
              <a:t>meglio</a:t>
            </a:r>
            <a:r>
              <a:rPr lang="en-US" sz="1400" dirty="0">
                <a:latin typeface="Uni Neue Regular" pitchFamily="2" charset="0"/>
              </a:rPr>
              <a:t>, ma </a:t>
            </a:r>
            <a:r>
              <a:rPr lang="en-US" sz="1400" dirty="0" err="1">
                <a:latin typeface="Uni Neue Regular" pitchFamily="2" charset="0"/>
              </a:rPr>
              <a:t>i</a:t>
            </a:r>
            <a:r>
              <a:rPr lang="en-US" sz="1400" dirty="0">
                <a:latin typeface="Uni Neue Regular" pitchFamily="2" charset="0"/>
              </a:rPr>
              <a:t> </a:t>
            </a:r>
            <a:r>
              <a:rPr lang="en-US" sz="1400" dirty="0" err="1">
                <a:latin typeface="Uni Neue Regular" pitchFamily="2" charset="0"/>
              </a:rPr>
              <a:t>prodotti</a:t>
            </a:r>
            <a:r>
              <a:rPr lang="en-US" sz="1400" dirty="0">
                <a:latin typeface="Uni Neue Regular" pitchFamily="2" charset="0"/>
              </a:rPr>
              <a:t> </a:t>
            </a:r>
            <a:r>
              <a:rPr lang="en-US" sz="1400" dirty="0" err="1">
                <a:latin typeface="Uni Neue Regular" pitchFamily="2" charset="0"/>
              </a:rPr>
              <a:t>freschi</a:t>
            </a:r>
            <a:r>
              <a:rPr lang="en-US" sz="1400" dirty="0">
                <a:latin typeface="Uni Neue Regular" pitchFamily="2" charset="0"/>
              </a:rPr>
              <a:t> </a:t>
            </a:r>
            <a:r>
              <a:rPr lang="en-US" sz="1400" dirty="0" err="1">
                <a:latin typeface="Uni Neue Regular" pitchFamily="2" charset="0"/>
              </a:rPr>
              <a:t>erano</a:t>
            </a:r>
            <a:r>
              <a:rPr lang="en-US" sz="1400" dirty="0">
                <a:latin typeface="Uni Neue Regular" pitchFamily="2" charset="0"/>
              </a:rPr>
              <a:t> </a:t>
            </a:r>
            <a:r>
              <a:rPr lang="en-US" sz="1400" dirty="0" err="1">
                <a:latin typeface="Uni Neue Regular" pitchFamily="2" charset="0"/>
              </a:rPr>
              <a:t>ancora</a:t>
            </a:r>
            <a:r>
              <a:rPr lang="en-US" sz="1400" dirty="0">
                <a:latin typeface="Uni Neue Regular" pitchFamily="2" charset="0"/>
              </a:rPr>
              <a:t> un </a:t>
            </a:r>
            <a:r>
              <a:rPr lang="en-US" sz="1400" dirty="0" err="1">
                <a:latin typeface="Uni Neue Regular" pitchFamily="2" charset="0"/>
              </a:rPr>
              <a:t>miraggio</a:t>
            </a:r>
            <a:r>
              <a:rPr lang="en-US" sz="1400" dirty="0">
                <a:latin typeface="Uni Neue Regular" pitchFamily="2" charset="0"/>
              </a:rPr>
              <a:t> </a:t>
            </a:r>
            <a:r>
              <a:rPr lang="en-US" sz="1400" dirty="0" err="1">
                <a:latin typeface="Uni Neue Regular" pitchFamily="2" charset="0"/>
              </a:rPr>
              <a:t>finora</a:t>
            </a:r>
            <a:r>
              <a:rPr lang="en-US" sz="1400" dirty="0">
                <a:latin typeface="Uni Neue Regular" pitchFamily="2" charset="0"/>
              </a:rPr>
              <a:t>. </a:t>
            </a:r>
            <a:r>
              <a:rPr lang="en-US" sz="1400" dirty="0" err="1">
                <a:latin typeface="Uni Neue Regular" pitchFamily="2" charset="0"/>
              </a:rPr>
              <a:t>Soprattutto</a:t>
            </a:r>
            <a:r>
              <a:rPr lang="en-US" sz="1400" dirty="0">
                <a:latin typeface="Uni Neue Regular" pitchFamily="2" charset="0"/>
              </a:rPr>
              <a:t> </a:t>
            </a:r>
            <a:r>
              <a:rPr lang="en-US" sz="1400" dirty="0" err="1">
                <a:latin typeface="Uni Neue Regular" pitchFamily="2" charset="0"/>
              </a:rPr>
              <a:t>biologici</a:t>
            </a:r>
            <a:r>
              <a:rPr lang="en-US" sz="1400" dirty="0">
                <a:latin typeface="Uni Neue Regular" pitchFamily="2" charset="0"/>
              </a:rPr>
              <a:t>. A Giulia </a:t>
            </a:r>
            <a:r>
              <a:rPr lang="en-US" sz="1400" dirty="0" err="1">
                <a:latin typeface="Uni Neue Regular" pitchFamily="2" charset="0"/>
              </a:rPr>
              <a:t>piace</a:t>
            </a:r>
            <a:r>
              <a:rPr lang="en-US" sz="1400" dirty="0">
                <a:latin typeface="Uni Neue Regular" pitchFamily="2" charset="0"/>
              </a:rPr>
              <a:t> </a:t>
            </a:r>
            <a:r>
              <a:rPr lang="en-US" sz="1400" dirty="0" err="1">
                <a:latin typeface="Uni Neue Regular" pitchFamily="2" charset="0"/>
              </a:rPr>
              <a:t>cucinare</a:t>
            </a:r>
            <a:r>
              <a:rPr lang="en-US" sz="1400" dirty="0">
                <a:latin typeface="Uni Neue Regular" pitchFamily="2" charset="0"/>
              </a:rPr>
              <a:t> ed </a:t>
            </a:r>
            <a:r>
              <a:rPr lang="en-US" sz="1400" dirty="0" err="1">
                <a:latin typeface="Uni Neue Regular" pitchFamily="2" charset="0"/>
              </a:rPr>
              <a:t>è</a:t>
            </a:r>
            <a:r>
              <a:rPr lang="en-US" sz="1400" dirty="0">
                <a:latin typeface="Uni Neue Regular" pitchFamily="2" charset="0"/>
              </a:rPr>
              <a:t> una </a:t>
            </a:r>
            <a:r>
              <a:rPr lang="en-US" sz="1400" dirty="0" err="1">
                <a:latin typeface="Uni Neue Regular" pitchFamily="2" charset="0"/>
              </a:rPr>
              <a:t>buona</a:t>
            </a:r>
            <a:r>
              <a:rPr lang="en-US" sz="1400" dirty="0">
                <a:latin typeface="Uni Neue Regular" pitchFamily="2" charset="0"/>
              </a:rPr>
              <a:t> </a:t>
            </a:r>
            <a:r>
              <a:rPr lang="en-US" sz="1400" dirty="0" err="1">
                <a:latin typeface="Uni Neue Regular" pitchFamily="2" charset="0"/>
              </a:rPr>
              <a:t>forchetta</a:t>
            </a:r>
            <a:r>
              <a:rPr lang="en-US" sz="1400" dirty="0">
                <a:latin typeface="Uni Neue Regular" pitchFamily="2" charset="0"/>
              </a:rPr>
              <a:t>. Sta sempre </a:t>
            </a:r>
            <a:r>
              <a:rPr lang="en-US" sz="1400" dirty="0" err="1">
                <a:latin typeface="Uni Neue Regular" pitchFamily="2" charset="0"/>
              </a:rPr>
              <a:t>attenta</a:t>
            </a:r>
            <a:r>
              <a:rPr lang="en-US" sz="1400" dirty="0">
                <a:latin typeface="Uni Neue Regular" pitchFamily="2" charset="0"/>
              </a:rPr>
              <a:t> al </a:t>
            </a:r>
            <a:r>
              <a:rPr lang="en-US" sz="1400" dirty="0" err="1">
                <a:latin typeface="Uni Neue Regular" pitchFamily="2" charset="0"/>
              </a:rPr>
              <a:t>tema</a:t>
            </a:r>
            <a:r>
              <a:rPr lang="en-US" sz="1400" dirty="0">
                <a:latin typeface="Uni Neue Regular" pitchFamily="2" charset="0"/>
              </a:rPr>
              <a:t> </a:t>
            </a:r>
            <a:r>
              <a:rPr lang="en-US" sz="1400" dirty="0" err="1">
                <a:latin typeface="Uni Neue Regular" pitchFamily="2" charset="0"/>
              </a:rPr>
              <a:t>della</a:t>
            </a:r>
            <a:r>
              <a:rPr lang="en-US" sz="1400" dirty="0">
                <a:latin typeface="Uni Neue Regular" pitchFamily="2" charset="0"/>
              </a:rPr>
              <a:t> </a:t>
            </a:r>
            <a:r>
              <a:rPr lang="en-US" sz="1400" dirty="0" err="1">
                <a:latin typeface="Uni Neue Regular" pitchFamily="2" charset="0"/>
              </a:rPr>
              <a:t>sostenibilità</a:t>
            </a:r>
            <a:r>
              <a:rPr lang="en-US" sz="1400" dirty="0">
                <a:latin typeface="Uni Neue Regular" pitchFamily="2" charset="0"/>
              </a:rPr>
              <a:t>: </a:t>
            </a:r>
            <a:r>
              <a:rPr lang="en-US" sz="1400" dirty="0" err="1">
                <a:latin typeface="Uni Neue Regular" pitchFamily="2" charset="0"/>
              </a:rPr>
              <a:t>uova</a:t>
            </a:r>
            <a:r>
              <a:rPr lang="en-US" sz="1400" dirty="0">
                <a:latin typeface="Uni Neue Regular" pitchFamily="2" charset="0"/>
              </a:rPr>
              <a:t> </a:t>
            </a:r>
            <a:r>
              <a:rPr lang="en-US" sz="1400" dirty="0" err="1">
                <a:latin typeface="Uni Neue Regular" pitchFamily="2" charset="0"/>
              </a:rPr>
              <a:t>biologiche</a:t>
            </a:r>
            <a:r>
              <a:rPr lang="en-US" sz="1400" dirty="0">
                <a:latin typeface="Uni Neue Regular" pitchFamily="2" charset="0"/>
              </a:rPr>
              <a:t> di </a:t>
            </a:r>
            <a:r>
              <a:rPr lang="en-US" sz="1400" dirty="0" err="1">
                <a:latin typeface="Uni Neue Regular" pitchFamily="2" charset="0"/>
              </a:rPr>
              <a:t>galline</a:t>
            </a:r>
            <a:r>
              <a:rPr lang="en-US" sz="1400" dirty="0">
                <a:latin typeface="Uni Neue Regular" pitchFamily="2" charset="0"/>
              </a:rPr>
              <a:t> </a:t>
            </a:r>
            <a:r>
              <a:rPr lang="en-US" sz="1400" dirty="0" err="1">
                <a:latin typeface="Uni Neue Regular" pitchFamily="2" charset="0"/>
              </a:rPr>
              <a:t>allevate</a:t>
            </a:r>
            <a:r>
              <a:rPr lang="en-US" sz="1400" dirty="0">
                <a:latin typeface="Uni Neue Regular" pitchFamily="2" charset="0"/>
              </a:rPr>
              <a:t> a terra, </a:t>
            </a:r>
            <a:r>
              <a:rPr lang="en-US" sz="1400" dirty="0" err="1">
                <a:latin typeface="Uni Neue Regular" pitchFamily="2" charset="0"/>
              </a:rPr>
              <a:t>prodotti</a:t>
            </a:r>
            <a:r>
              <a:rPr lang="en-US" sz="1400" dirty="0">
                <a:latin typeface="Uni Neue Regular" pitchFamily="2" charset="0"/>
              </a:rPr>
              <a:t> di </a:t>
            </a:r>
            <a:r>
              <a:rPr lang="en-US" sz="1400" dirty="0" err="1">
                <a:latin typeface="Uni Neue Regular" pitchFamily="2" charset="0"/>
              </a:rPr>
              <a:t>stagione</a:t>
            </a:r>
            <a:r>
              <a:rPr lang="en-US" sz="1400" dirty="0">
                <a:latin typeface="Uni Neue Regular" pitchFamily="2" charset="0"/>
              </a:rPr>
              <a:t>, </a:t>
            </a:r>
            <a:r>
              <a:rPr lang="en-US" sz="1400" dirty="0" err="1">
                <a:latin typeface="Uni Neue Regular" pitchFamily="2" charset="0"/>
              </a:rPr>
              <a:t>frutta</a:t>
            </a:r>
            <a:r>
              <a:rPr lang="en-US" sz="1400" dirty="0">
                <a:latin typeface="Uni Neue Regular" pitchFamily="2" charset="0"/>
              </a:rPr>
              <a:t> e </a:t>
            </a:r>
            <a:r>
              <a:rPr lang="en-US" sz="1400" dirty="0" err="1">
                <a:latin typeface="Uni Neue Regular" pitchFamily="2" charset="0"/>
              </a:rPr>
              <a:t>verdura</a:t>
            </a:r>
            <a:r>
              <a:rPr lang="en-US" sz="1400" dirty="0">
                <a:latin typeface="Uni Neue Regular" pitchFamily="2" charset="0"/>
              </a:rPr>
              <a:t> non </a:t>
            </a:r>
            <a:r>
              <a:rPr lang="en-US" sz="1400" dirty="0" err="1">
                <a:latin typeface="Uni Neue Regular" pitchFamily="2" charset="0"/>
              </a:rPr>
              <a:t>trattati</a:t>
            </a:r>
            <a:r>
              <a:rPr lang="en-US" sz="1400" dirty="0">
                <a:latin typeface="Uni Neue Regular" pitchFamily="2" charset="0"/>
              </a:rPr>
              <a:t>. Per </a:t>
            </a:r>
            <a:r>
              <a:rPr lang="en-US" sz="1400" dirty="0" err="1">
                <a:latin typeface="Uni Neue Regular" pitchFamily="2" charset="0"/>
              </a:rPr>
              <a:t>poter</a:t>
            </a:r>
            <a:r>
              <a:rPr lang="en-US" sz="1400" dirty="0">
                <a:latin typeface="Uni Neue Regular" pitchFamily="2" charset="0"/>
              </a:rPr>
              <a:t> </a:t>
            </a:r>
            <a:r>
              <a:rPr lang="en-US" sz="1400" dirty="0" err="1">
                <a:latin typeface="Uni Neue Regular" pitchFamily="2" charset="0"/>
              </a:rPr>
              <a:t>legare</a:t>
            </a:r>
            <a:r>
              <a:rPr lang="en-US" sz="1400" dirty="0">
                <a:latin typeface="Uni Neue Regular" pitchFamily="2" charset="0"/>
              </a:rPr>
              <a:t> </a:t>
            </a:r>
            <a:r>
              <a:rPr lang="en-US" sz="1400" dirty="0" err="1">
                <a:latin typeface="Uni Neue Regular" pitchFamily="2" charset="0"/>
              </a:rPr>
              <a:t>queste</a:t>
            </a:r>
            <a:r>
              <a:rPr lang="en-US" sz="1400" dirty="0">
                <a:latin typeface="Uni Neue Regular" pitchFamily="2" charset="0"/>
              </a:rPr>
              <a:t> </a:t>
            </a:r>
            <a:r>
              <a:rPr lang="en-US" sz="1400" dirty="0" err="1">
                <a:latin typeface="Uni Neue Regular" pitchFamily="2" charset="0"/>
              </a:rPr>
              <a:t>cose</a:t>
            </a:r>
            <a:r>
              <a:rPr lang="en-US" sz="1400" dirty="0">
                <a:latin typeface="Uni Neue Regular" pitchFamily="2" charset="0"/>
              </a:rPr>
              <a:t>, ha sempre </a:t>
            </a:r>
            <a:r>
              <a:rPr lang="en-US" sz="1400" dirty="0" err="1">
                <a:latin typeface="Uni Neue Regular" pitchFamily="2" charset="0"/>
              </a:rPr>
              <a:t>dovuto</a:t>
            </a:r>
            <a:r>
              <a:rPr lang="en-US" sz="1400" dirty="0">
                <a:latin typeface="Uni Neue Regular" pitchFamily="2" charset="0"/>
              </a:rPr>
              <a:t> </a:t>
            </a:r>
            <a:r>
              <a:rPr lang="en-US" sz="1400" dirty="0" err="1">
                <a:latin typeface="Uni Neue Regular" pitchFamily="2" charset="0"/>
              </a:rPr>
              <a:t>preparare</a:t>
            </a:r>
            <a:r>
              <a:rPr lang="en-US" sz="1400" dirty="0">
                <a:latin typeface="Uni Neue Regular" pitchFamily="2" charset="0"/>
              </a:rPr>
              <a:t> da </a:t>
            </a:r>
            <a:r>
              <a:rPr lang="en-US" sz="1400" dirty="0" err="1">
                <a:latin typeface="Uni Neue Regular" pitchFamily="2" charset="0"/>
              </a:rPr>
              <a:t>sé</a:t>
            </a:r>
            <a:r>
              <a:rPr lang="en-US" sz="1400" dirty="0">
                <a:latin typeface="Uni Neue Regular" pitchFamily="2" charset="0"/>
              </a:rPr>
              <a:t> </a:t>
            </a:r>
            <a:r>
              <a:rPr lang="en-US" sz="1400" dirty="0" err="1">
                <a:latin typeface="Uni Neue Regular" pitchFamily="2" charset="0"/>
              </a:rPr>
              <a:t>ogni</a:t>
            </a:r>
            <a:r>
              <a:rPr lang="en-US" sz="1400" dirty="0">
                <a:latin typeface="Uni Neue Regular" pitchFamily="2" charset="0"/>
              </a:rPr>
              <a:t> </a:t>
            </a:r>
            <a:r>
              <a:rPr lang="en-US" sz="1400" dirty="0" err="1">
                <a:latin typeface="Uni Neue Regular" pitchFamily="2" charset="0"/>
              </a:rPr>
              <a:t>alimento</a:t>
            </a:r>
            <a:r>
              <a:rPr lang="en-US" sz="1400" dirty="0">
                <a:latin typeface="Uni Neue Regular" pitchFamily="2" charset="0"/>
              </a:rPr>
              <a:t>, volente o </a:t>
            </a:r>
            <a:r>
              <a:rPr lang="en-US" sz="1400" dirty="0" err="1">
                <a:latin typeface="Uni Neue Regular" pitchFamily="2" charset="0"/>
              </a:rPr>
              <a:t>nolente</a:t>
            </a:r>
            <a:r>
              <a:rPr lang="en-US" sz="1400" dirty="0">
                <a:latin typeface="Uni Neue Regular" pitchFamily="2" charset="0"/>
              </a:rPr>
              <a:t>. Ma la </a:t>
            </a:r>
            <a:r>
              <a:rPr lang="en-US" sz="1400" dirty="0" err="1">
                <a:latin typeface="Uni Neue Regular" pitchFamily="2" charset="0"/>
              </a:rPr>
              <a:t>comodità</a:t>
            </a:r>
            <a:r>
              <a:rPr lang="en-US" sz="1400" dirty="0">
                <a:latin typeface="Uni Neue Regular" pitchFamily="2" charset="0"/>
              </a:rPr>
              <a:t> di </a:t>
            </a:r>
            <a:r>
              <a:rPr lang="en-US" sz="1400" dirty="0" err="1">
                <a:latin typeface="Uni Neue Regular" pitchFamily="2" charset="0"/>
              </a:rPr>
              <a:t>trovare</a:t>
            </a:r>
            <a:r>
              <a:rPr lang="en-US" sz="1400" dirty="0">
                <a:latin typeface="Uni Neue Regular" pitchFamily="2" charset="0"/>
              </a:rPr>
              <a:t> </a:t>
            </a:r>
            <a:r>
              <a:rPr lang="en-US" sz="1400" dirty="0" err="1">
                <a:latin typeface="Uni Neue Regular" pitchFamily="2" charset="0"/>
              </a:rPr>
              <a:t>pietanze</a:t>
            </a:r>
            <a:r>
              <a:rPr lang="en-US" sz="1400" dirty="0">
                <a:latin typeface="Uni Neue Regular" pitchFamily="2" charset="0"/>
              </a:rPr>
              <a:t> </a:t>
            </a:r>
            <a:r>
              <a:rPr lang="en-US" sz="1400" dirty="0" err="1">
                <a:latin typeface="Uni Neue Regular" pitchFamily="2" charset="0"/>
              </a:rPr>
              <a:t>pronte</a:t>
            </a:r>
            <a:r>
              <a:rPr lang="en-US" sz="1400" dirty="0">
                <a:latin typeface="Uni Neue Regular" pitchFamily="2" charset="0"/>
              </a:rPr>
              <a:t>, di </a:t>
            </a:r>
            <a:r>
              <a:rPr lang="en-US" sz="1400" dirty="0" err="1">
                <a:latin typeface="Uni Neue Regular" pitchFamily="2" charset="0"/>
              </a:rPr>
              <a:t>qualità</a:t>
            </a:r>
            <a:r>
              <a:rPr lang="en-US" sz="1400" dirty="0">
                <a:latin typeface="Uni Neue Regular" pitchFamily="2" charset="0"/>
              </a:rPr>
              <a:t> e </a:t>
            </a:r>
            <a:r>
              <a:rPr lang="en-US" sz="1400" dirty="0" err="1">
                <a:latin typeface="Uni Neue Regular" pitchFamily="2" charset="0"/>
              </a:rPr>
              <a:t>buone</a:t>
            </a:r>
            <a:r>
              <a:rPr lang="en-US" sz="1400" dirty="0">
                <a:latin typeface="Uni Neue Regular" pitchFamily="2" charset="0"/>
              </a:rPr>
              <a:t> </a:t>
            </a:r>
            <a:r>
              <a:rPr lang="en-US" sz="1400" dirty="0" err="1">
                <a:latin typeface="Uni Neue Regular" pitchFamily="2" charset="0"/>
              </a:rPr>
              <a:t>è</a:t>
            </a:r>
            <a:r>
              <a:rPr lang="en-US" sz="1400" dirty="0">
                <a:latin typeface="Uni Neue Regular" pitchFamily="2" charset="0"/>
              </a:rPr>
              <a:t> </a:t>
            </a:r>
            <a:r>
              <a:rPr lang="en-US" sz="1400" dirty="0" err="1">
                <a:latin typeface="Uni Neue Regular" pitchFamily="2" charset="0"/>
              </a:rPr>
              <a:t>imbattibile</a:t>
            </a:r>
            <a:r>
              <a:rPr lang="en-US" sz="1400" dirty="0">
                <a:latin typeface="Uni Neue Regular" pitchFamily="2" charset="0"/>
              </a:rPr>
              <a:t>.</a:t>
            </a:r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62D0503B-8F89-CC47-B4C1-794BB27880F8}"/>
              </a:ext>
            </a:extLst>
          </p:cNvPr>
          <p:cNvSpPr txBox="1"/>
          <p:nvPr/>
        </p:nvSpPr>
        <p:spPr>
          <a:xfrm>
            <a:off x="329599" y="1517079"/>
            <a:ext cx="35524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dirty="0">
                <a:latin typeface="Uni Neue Regular" pitchFamily="2" charset="0"/>
              </a:rPr>
              <a:t>BUYER PERSONA #1</a:t>
            </a:r>
          </a:p>
        </p:txBody>
      </p:sp>
    </p:spTree>
    <p:extLst>
      <p:ext uri="{BB962C8B-B14F-4D97-AF65-F5344CB8AC3E}">
        <p14:creationId xmlns:p14="http://schemas.microsoft.com/office/powerpoint/2010/main" val="123574016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50E4C519-FBE9-4ABE-A8F9-C2CBE32693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Immagine 7" descr="Immagine che contiene persona, donna&#10;&#10;Descrizione generata automaticamente">
            <a:extLst>
              <a:ext uri="{FF2B5EF4-FFF2-40B4-BE49-F238E27FC236}">
                <a16:creationId xmlns:a16="http://schemas.microsoft.com/office/drawing/2014/main" id="{B96CDFF0-70D4-CF46-A300-2942E156112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2924" r="-2" b="-2"/>
          <a:stretch/>
        </p:blipFill>
        <p:spPr>
          <a:xfrm>
            <a:off x="3245637" y="-1"/>
            <a:ext cx="8946363" cy="6858000"/>
          </a:xfrm>
          <a:custGeom>
            <a:avLst/>
            <a:gdLst/>
            <a:ahLst/>
            <a:cxnLst/>
            <a:rect l="l" t="t" r="r" b="b"/>
            <a:pathLst>
              <a:path w="8946363" h="6858000">
                <a:moveTo>
                  <a:pt x="0" y="0"/>
                </a:moveTo>
                <a:lnTo>
                  <a:pt x="8946363" y="0"/>
                </a:lnTo>
                <a:lnTo>
                  <a:pt x="8946363" y="6858000"/>
                </a:lnTo>
                <a:lnTo>
                  <a:pt x="1" y="6858000"/>
                </a:lnTo>
                <a:lnTo>
                  <a:pt x="60040" y="6788731"/>
                </a:lnTo>
                <a:cubicBezTo>
                  <a:pt x="770566" y="5928901"/>
                  <a:pt x="1210035" y="4741057"/>
                  <a:pt x="1210035" y="3429001"/>
                </a:cubicBezTo>
                <a:cubicBezTo>
                  <a:pt x="1210035" y="2116945"/>
                  <a:pt x="770566" y="929101"/>
                  <a:pt x="60040" y="69272"/>
                </a:cubicBezTo>
                <a:close/>
              </a:path>
            </a:pathLst>
          </a:custGeom>
        </p:spPr>
      </p:pic>
      <p:sp useBgFill="1">
        <p:nvSpPr>
          <p:cNvPr id="15" name="Freeform: Shape 14">
            <a:extLst>
              <a:ext uri="{FF2B5EF4-FFF2-40B4-BE49-F238E27FC236}">
                <a16:creationId xmlns:a16="http://schemas.microsoft.com/office/drawing/2014/main" id="{80EC29FB-299E-49F3-8C7B-01199632A3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4455672" cy="6858000"/>
          </a:xfrm>
          <a:custGeom>
            <a:avLst/>
            <a:gdLst>
              <a:gd name="connsiteX0" fmla="*/ 0 w 4455672"/>
              <a:gd name="connsiteY0" fmla="*/ 0 h 6858000"/>
              <a:gd name="connsiteX1" fmla="*/ 3245636 w 4455672"/>
              <a:gd name="connsiteY1" fmla="*/ 0 h 6858000"/>
              <a:gd name="connsiteX2" fmla="*/ 3305677 w 4455672"/>
              <a:gd name="connsiteY2" fmla="*/ 69272 h 6858000"/>
              <a:gd name="connsiteX3" fmla="*/ 4455672 w 4455672"/>
              <a:gd name="connsiteY3" fmla="*/ 3429001 h 6858000"/>
              <a:gd name="connsiteX4" fmla="*/ 3305677 w 4455672"/>
              <a:gd name="connsiteY4" fmla="*/ 6788731 h 6858000"/>
              <a:gd name="connsiteX5" fmla="*/ 3245638 w 4455672"/>
              <a:gd name="connsiteY5" fmla="*/ 6858000 h 6858000"/>
              <a:gd name="connsiteX6" fmla="*/ 0 w 4455672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455672" h="6858000">
                <a:moveTo>
                  <a:pt x="0" y="0"/>
                </a:moveTo>
                <a:lnTo>
                  <a:pt x="3245636" y="0"/>
                </a:lnTo>
                <a:lnTo>
                  <a:pt x="3305677" y="69272"/>
                </a:lnTo>
                <a:cubicBezTo>
                  <a:pt x="4016203" y="929101"/>
                  <a:pt x="4455672" y="2116945"/>
                  <a:pt x="4455672" y="3429001"/>
                </a:cubicBezTo>
                <a:cubicBezTo>
                  <a:pt x="4455672" y="4741057"/>
                  <a:pt x="4016203" y="5928901"/>
                  <a:pt x="3305677" y="6788731"/>
                </a:cubicBezTo>
                <a:lnTo>
                  <a:pt x="3245638" y="6858000"/>
                </a:lnTo>
                <a:lnTo>
                  <a:pt x="0" y="6858000"/>
                </a:lnTo>
                <a:close/>
              </a:path>
            </a:pathLst>
          </a:custGeom>
          <a:ln w="9525">
            <a:solidFill>
              <a:srgbClr val="EFEFEF"/>
            </a:solidFill>
          </a:ln>
          <a:effectLst>
            <a:outerShdw blurRad="50800" dist="38100" algn="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7" name="Freeform: Shape 16">
            <a:extLst>
              <a:ext uri="{FF2B5EF4-FFF2-40B4-BE49-F238E27FC236}">
                <a16:creationId xmlns:a16="http://schemas.microsoft.com/office/drawing/2014/main" id="{C29A2522-B27A-45C5-897B-79A1407D15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446528" cy="6858000"/>
          </a:xfrm>
          <a:custGeom>
            <a:avLst/>
            <a:gdLst>
              <a:gd name="connsiteX0" fmla="*/ 0 w 4446528"/>
              <a:gd name="connsiteY0" fmla="*/ 0 h 6858000"/>
              <a:gd name="connsiteX1" fmla="*/ 3236492 w 4446528"/>
              <a:gd name="connsiteY1" fmla="*/ 0 h 6858000"/>
              <a:gd name="connsiteX2" fmla="*/ 3296533 w 4446528"/>
              <a:gd name="connsiteY2" fmla="*/ 69272 h 6858000"/>
              <a:gd name="connsiteX3" fmla="*/ 4446528 w 4446528"/>
              <a:gd name="connsiteY3" fmla="*/ 3429001 h 6858000"/>
              <a:gd name="connsiteX4" fmla="*/ 3296533 w 4446528"/>
              <a:gd name="connsiteY4" fmla="*/ 6788731 h 6858000"/>
              <a:gd name="connsiteX5" fmla="*/ 3236494 w 4446528"/>
              <a:gd name="connsiteY5" fmla="*/ 6858000 h 6858000"/>
              <a:gd name="connsiteX6" fmla="*/ 0 w 4446528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446528" h="6858000">
                <a:moveTo>
                  <a:pt x="0" y="0"/>
                </a:moveTo>
                <a:lnTo>
                  <a:pt x="3236492" y="0"/>
                </a:lnTo>
                <a:lnTo>
                  <a:pt x="3296533" y="69272"/>
                </a:lnTo>
                <a:cubicBezTo>
                  <a:pt x="4007059" y="929101"/>
                  <a:pt x="4446528" y="2116945"/>
                  <a:pt x="4446528" y="3429001"/>
                </a:cubicBezTo>
                <a:cubicBezTo>
                  <a:pt x="4446528" y="4741057"/>
                  <a:pt x="4007059" y="5928901"/>
                  <a:pt x="3296533" y="6788731"/>
                </a:cubicBezTo>
                <a:lnTo>
                  <a:pt x="3236494" y="6858000"/>
                </a:lnTo>
                <a:lnTo>
                  <a:pt x="0" y="6858000"/>
                </a:lnTo>
                <a:close/>
              </a:path>
            </a:pathLst>
          </a:cu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9D65542D-2F30-EF4A-ABAC-B9EB6F70C91C}"/>
              </a:ext>
            </a:extLst>
          </p:cNvPr>
          <p:cNvSpPr txBox="1"/>
          <p:nvPr/>
        </p:nvSpPr>
        <p:spPr>
          <a:xfrm>
            <a:off x="371094" y="1161288"/>
            <a:ext cx="3438144" cy="123901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2400" dirty="0">
                <a:latin typeface="Uni Neue Regular" pitchFamily="2" charset="0"/>
                <a:ea typeface="+mj-ea"/>
                <a:cs typeface="+mj-cs"/>
              </a:rPr>
              <a:t>BUYER PERSONA #2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98E79BE4-34FE-485A-98A5-92CE8F7C47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420961"/>
            <a:ext cx="128016" cy="65390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7A5F0580-5EE9-419F-96EE-B6529EF6E7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14181" y="2443480"/>
            <a:ext cx="338328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DDC55382-72EC-7446-908F-2537829A34DB}"/>
              </a:ext>
            </a:extLst>
          </p:cNvPr>
          <p:cNvSpPr txBox="1"/>
          <p:nvPr/>
        </p:nvSpPr>
        <p:spPr>
          <a:xfrm>
            <a:off x="-9144" y="2583052"/>
            <a:ext cx="3623882" cy="4274948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dirty="0">
                <a:latin typeface="Uni Neue Regular" pitchFamily="2" charset="0"/>
              </a:rPr>
              <a:t>MARIA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dirty="0">
                <a:latin typeface="Uni Neue Regular" pitchFamily="2" charset="0"/>
              </a:rPr>
              <a:t>60 ANNI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dirty="0">
                <a:latin typeface="Uni Neue Regular" pitchFamily="2" charset="0"/>
              </a:rPr>
              <a:t>INSEGNANTE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1500" dirty="0">
                <a:latin typeface="Uni Neue Regular" pitchFamily="2" charset="0"/>
              </a:rPr>
              <a:t>Maria </a:t>
            </a:r>
            <a:r>
              <a:rPr lang="en-US" sz="1500" dirty="0" err="1">
                <a:latin typeface="Uni Neue Regular" pitchFamily="2" charset="0"/>
              </a:rPr>
              <a:t>è</a:t>
            </a:r>
            <a:r>
              <a:rPr lang="en-US" sz="1500" dirty="0">
                <a:latin typeface="Uni Neue Regular" pitchFamily="2" charset="0"/>
              </a:rPr>
              <a:t> </a:t>
            </a:r>
            <a:r>
              <a:rPr lang="en-US" sz="1500" dirty="0" err="1">
                <a:latin typeface="Uni Neue Regular" pitchFamily="2" charset="0"/>
              </a:rPr>
              <a:t>un’insegnante</a:t>
            </a:r>
            <a:r>
              <a:rPr lang="en-US" sz="1500" dirty="0">
                <a:latin typeface="Uni Neue Regular" pitchFamily="2" charset="0"/>
              </a:rPr>
              <a:t> alle </a:t>
            </a:r>
            <a:r>
              <a:rPr lang="en-US" sz="1500" dirty="0" err="1">
                <a:latin typeface="Uni Neue Regular" pitchFamily="2" charset="0"/>
              </a:rPr>
              <a:t>soglie</a:t>
            </a:r>
            <a:r>
              <a:rPr lang="en-US" sz="1500" dirty="0">
                <a:latin typeface="Uni Neue Regular" pitchFamily="2" charset="0"/>
              </a:rPr>
              <a:t> </a:t>
            </a:r>
            <a:r>
              <a:rPr lang="en-US" sz="1500" dirty="0" err="1">
                <a:latin typeface="Uni Neue Regular" pitchFamily="2" charset="0"/>
              </a:rPr>
              <a:t>della</a:t>
            </a:r>
            <a:r>
              <a:rPr lang="en-US" sz="1500" dirty="0">
                <a:latin typeface="Uni Neue Regular" pitchFamily="2" charset="0"/>
              </a:rPr>
              <a:t> pensione. 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1500" dirty="0">
                <a:latin typeface="Uni Neue Regular" pitchFamily="2" charset="0"/>
              </a:rPr>
              <a:t>Ha sempre </a:t>
            </a:r>
            <a:r>
              <a:rPr lang="en-US" sz="1500" dirty="0" err="1">
                <a:latin typeface="Uni Neue Regular" pitchFamily="2" charset="0"/>
              </a:rPr>
              <a:t>fatto</a:t>
            </a:r>
            <a:r>
              <a:rPr lang="en-US" sz="1500" dirty="0">
                <a:latin typeface="Uni Neue Regular" pitchFamily="2" charset="0"/>
              </a:rPr>
              <a:t> la </a:t>
            </a:r>
            <a:r>
              <a:rPr lang="en-US" sz="1500" dirty="0" err="1">
                <a:latin typeface="Uni Neue Regular" pitchFamily="2" charset="0"/>
              </a:rPr>
              <a:t>spesa</a:t>
            </a:r>
            <a:r>
              <a:rPr lang="en-US" sz="1500" dirty="0">
                <a:latin typeface="Uni Neue Regular" pitchFamily="2" charset="0"/>
              </a:rPr>
              <a:t> in modo </a:t>
            </a:r>
            <a:r>
              <a:rPr lang="en-US" sz="1500" dirty="0" err="1">
                <a:latin typeface="Uni Neue Regular" pitchFamily="2" charset="0"/>
              </a:rPr>
              <a:t>sostenibile</a:t>
            </a:r>
            <a:r>
              <a:rPr lang="en-US" sz="1500" dirty="0">
                <a:latin typeface="Uni Neue Regular" pitchFamily="2" charset="0"/>
              </a:rPr>
              <a:t>, </a:t>
            </a:r>
            <a:r>
              <a:rPr lang="en-US" sz="1500" dirty="0" err="1">
                <a:latin typeface="Uni Neue Regular" pitchFamily="2" charset="0"/>
              </a:rPr>
              <a:t>stando</a:t>
            </a:r>
            <a:r>
              <a:rPr lang="en-US" sz="1500" dirty="0">
                <a:latin typeface="Uni Neue Regular" pitchFamily="2" charset="0"/>
              </a:rPr>
              <a:t> </a:t>
            </a:r>
            <a:r>
              <a:rPr lang="en-US" sz="1500" dirty="0" err="1">
                <a:latin typeface="Uni Neue Regular" pitchFamily="2" charset="0"/>
              </a:rPr>
              <a:t>attenta</a:t>
            </a:r>
            <a:r>
              <a:rPr lang="en-US" sz="1500" dirty="0">
                <a:latin typeface="Uni Neue Regular" pitchFamily="2" charset="0"/>
              </a:rPr>
              <a:t> </a:t>
            </a:r>
            <a:r>
              <a:rPr lang="en-US" sz="1500" dirty="0" err="1">
                <a:latin typeface="Uni Neue Regular" pitchFamily="2" charset="0"/>
              </a:rPr>
              <a:t>agli</a:t>
            </a:r>
            <a:r>
              <a:rPr lang="en-US" sz="1500" dirty="0">
                <a:latin typeface="Uni Neue Regular" pitchFamily="2" charset="0"/>
              </a:rPr>
              <a:t> </a:t>
            </a:r>
            <a:r>
              <a:rPr lang="en-US" sz="1500" dirty="0" err="1">
                <a:latin typeface="Uni Neue Regular" pitchFamily="2" charset="0"/>
              </a:rPr>
              <a:t>ingredienti</a:t>
            </a:r>
            <a:r>
              <a:rPr lang="en-US" sz="1500" dirty="0">
                <a:latin typeface="Uni Neue Regular" pitchFamily="2" charset="0"/>
              </a:rPr>
              <a:t> e </a:t>
            </a:r>
            <a:r>
              <a:rPr lang="en-US" sz="1500" dirty="0" err="1">
                <a:latin typeface="Uni Neue Regular" pitchFamily="2" charset="0"/>
              </a:rPr>
              <a:t>alla</a:t>
            </a:r>
            <a:r>
              <a:rPr lang="en-US" sz="1500" dirty="0">
                <a:latin typeface="Uni Neue Regular" pitchFamily="2" charset="0"/>
              </a:rPr>
              <a:t> </a:t>
            </a:r>
            <a:r>
              <a:rPr lang="en-US" sz="1500" dirty="0" err="1">
                <a:latin typeface="Uni Neue Regular" pitchFamily="2" charset="0"/>
              </a:rPr>
              <a:t>provenienza</a:t>
            </a:r>
            <a:r>
              <a:rPr lang="en-US" sz="1500" dirty="0">
                <a:latin typeface="Uni Neue Regular" pitchFamily="2" charset="0"/>
              </a:rPr>
              <a:t> di un </a:t>
            </a:r>
            <a:r>
              <a:rPr lang="en-US" sz="1500" dirty="0" err="1">
                <a:latin typeface="Uni Neue Regular" pitchFamily="2" charset="0"/>
              </a:rPr>
              <a:t>alimento</a:t>
            </a:r>
            <a:r>
              <a:rPr lang="en-US" sz="1500" dirty="0">
                <a:latin typeface="Uni Neue Regular" pitchFamily="2" charset="0"/>
              </a:rPr>
              <a:t>. 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1500" dirty="0">
                <a:latin typeface="Uni Neue Regular" pitchFamily="2" charset="0"/>
              </a:rPr>
              <a:t>Maria </a:t>
            </a:r>
            <a:r>
              <a:rPr lang="en-US" sz="1500" dirty="0" err="1">
                <a:latin typeface="Uni Neue Regular" pitchFamily="2" charset="0"/>
              </a:rPr>
              <a:t>è</a:t>
            </a:r>
            <a:r>
              <a:rPr lang="en-US" sz="1500" dirty="0">
                <a:latin typeface="Uni Neue Regular" pitchFamily="2" charset="0"/>
              </a:rPr>
              <a:t> una </a:t>
            </a:r>
            <a:r>
              <a:rPr lang="en-US" sz="1500" dirty="0" err="1">
                <a:latin typeface="Uni Neue Regular" pitchFamily="2" charset="0"/>
              </a:rPr>
              <a:t>madre</a:t>
            </a:r>
            <a:r>
              <a:rPr lang="en-US" sz="1500" dirty="0">
                <a:latin typeface="Uni Neue Regular" pitchFamily="2" charset="0"/>
              </a:rPr>
              <a:t> di </a:t>
            </a:r>
            <a:r>
              <a:rPr lang="en-US" sz="1500" dirty="0" err="1">
                <a:latin typeface="Uni Neue Regular" pitchFamily="2" charset="0"/>
              </a:rPr>
              <a:t>famiglia</a:t>
            </a:r>
            <a:r>
              <a:rPr lang="en-US" sz="1500" dirty="0">
                <a:latin typeface="Uni Neue Regular" pitchFamily="2" charset="0"/>
              </a:rPr>
              <a:t> con una </a:t>
            </a:r>
            <a:r>
              <a:rPr lang="en-US" sz="1500" dirty="0" err="1">
                <a:latin typeface="Uni Neue Regular" pitchFamily="2" charset="0"/>
              </a:rPr>
              <a:t>figlia</a:t>
            </a:r>
            <a:r>
              <a:rPr lang="en-US" sz="1500" dirty="0">
                <a:latin typeface="Uni Neue Regular" pitchFamily="2" charset="0"/>
              </a:rPr>
              <a:t> </a:t>
            </a:r>
            <a:r>
              <a:rPr lang="en-US" sz="1500" dirty="0" err="1">
                <a:latin typeface="Uni Neue Regular" pitchFamily="2" charset="0"/>
              </a:rPr>
              <a:t>celiaca</a:t>
            </a:r>
            <a:r>
              <a:rPr lang="en-US" sz="1500" dirty="0">
                <a:latin typeface="Uni Neue Regular" pitchFamily="2" charset="0"/>
              </a:rPr>
              <a:t>. Ha </a:t>
            </a:r>
            <a:r>
              <a:rPr lang="en-US" sz="1500" dirty="0" err="1">
                <a:latin typeface="Uni Neue Regular" pitchFamily="2" charset="0"/>
              </a:rPr>
              <a:t>cucinato</a:t>
            </a:r>
            <a:r>
              <a:rPr lang="en-US" sz="1500" dirty="0">
                <a:latin typeface="Uni Neue Regular" pitchFamily="2" charset="0"/>
              </a:rPr>
              <a:t> </a:t>
            </a:r>
            <a:r>
              <a:rPr lang="en-US" sz="1500" dirty="0" err="1">
                <a:latin typeface="Uni Neue Regular" pitchFamily="2" charset="0"/>
              </a:rPr>
              <a:t>ogni</a:t>
            </a:r>
            <a:r>
              <a:rPr lang="en-US" sz="1500" dirty="0">
                <a:latin typeface="Uni Neue Regular" pitchFamily="2" charset="0"/>
              </a:rPr>
              <a:t> </a:t>
            </a:r>
            <a:r>
              <a:rPr lang="en-US" sz="1500" dirty="0" err="1">
                <a:latin typeface="Uni Neue Regular" pitchFamily="2" charset="0"/>
              </a:rPr>
              <a:t>tipo</a:t>
            </a:r>
            <a:r>
              <a:rPr lang="en-US" sz="1500" dirty="0">
                <a:latin typeface="Uni Neue Regular" pitchFamily="2" charset="0"/>
              </a:rPr>
              <a:t> di </a:t>
            </a:r>
            <a:r>
              <a:rPr lang="en-US" sz="1500" dirty="0" err="1">
                <a:latin typeface="Uni Neue Regular" pitchFamily="2" charset="0"/>
              </a:rPr>
              <a:t>alimenti</a:t>
            </a:r>
            <a:r>
              <a:rPr lang="en-US" sz="1500" dirty="0">
                <a:latin typeface="Uni Neue Regular" pitchFamily="2" charset="0"/>
              </a:rPr>
              <a:t> per la </a:t>
            </a:r>
            <a:r>
              <a:rPr lang="en-US" sz="1500" dirty="0" err="1">
                <a:latin typeface="Uni Neue Regular" pitchFamily="2" charset="0"/>
              </a:rPr>
              <a:t>figlia</a:t>
            </a:r>
            <a:r>
              <a:rPr lang="en-US" sz="1500" dirty="0">
                <a:latin typeface="Uni Neue Regular" pitchFamily="2" charset="0"/>
              </a:rPr>
              <a:t>, per </a:t>
            </a:r>
            <a:r>
              <a:rPr lang="en-US" sz="1500" dirty="0" err="1">
                <a:latin typeface="Uni Neue Regular" pitchFamily="2" charset="0"/>
              </a:rPr>
              <a:t>farle</a:t>
            </a:r>
            <a:r>
              <a:rPr lang="en-US" sz="1500" dirty="0">
                <a:latin typeface="Uni Neue Regular" pitchFamily="2" charset="0"/>
              </a:rPr>
              <a:t> </a:t>
            </a:r>
            <a:r>
              <a:rPr lang="en-US" sz="1500" dirty="0" err="1">
                <a:latin typeface="Uni Neue Regular" pitchFamily="2" charset="0"/>
              </a:rPr>
              <a:t>assaggiare</a:t>
            </a:r>
            <a:r>
              <a:rPr lang="en-US" sz="1500" dirty="0">
                <a:latin typeface="Uni Neue Regular" pitchFamily="2" charset="0"/>
              </a:rPr>
              <a:t> </a:t>
            </a:r>
            <a:r>
              <a:rPr lang="en-US" sz="1500" dirty="0" err="1">
                <a:latin typeface="Uni Neue Regular" pitchFamily="2" charset="0"/>
              </a:rPr>
              <a:t>pietanze</a:t>
            </a:r>
            <a:r>
              <a:rPr lang="en-US" sz="1500" dirty="0">
                <a:latin typeface="Uni Neue Regular" pitchFamily="2" charset="0"/>
              </a:rPr>
              <a:t>  </a:t>
            </a:r>
            <a:r>
              <a:rPr lang="en-US" sz="1500" dirty="0" err="1">
                <a:latin typeface="Uni Neue Regular" pitchFamily="2" charset="0"/>
              </a:rPr>
              <a:t>simili</a:t>
            </a:r>
            <a:r>
              <a:rPr lang="en-US" sz="1500" dirty="0">
                <a:latin typeface="Uni Neue Regular" pitchFamily="2" charset="0"/>
              </a:rPr>
              <a:t> a quelle </a:t>
            </a:r>
            <a:r>
              <a:rPr lang="en-US" sz="1500" dirty="0" err="1">
                <a:latin typeface="Uni Neue Regular" pitchFamily="2" charset="0"/>
              </a:rPr>
              <a:t>che</a:t>
            </a:r>
            <a:r>
              <a:rPr lang="en-US" sz="1500" dirty="0">
                <a:latin typeface="Uni Neue Regular" pitchFamily="2" charset="0"/>
              </a:rPr>
              <a:t> </a:t>
            </a:r>
            <a:r>
              <a:rPr lang="en-US" sz="1500" dirty="0" err="1">
                <a:latin typeface="Uni Neue Regular" pitchFamily="2" charset="0"/>
              </a:rPr>
              <a:t>vedeva</a:t>
            </a:r>
            <a:r>
              <a:rPr lang="en-US" sz="1500" dirty="0">
                <a:latin typeface="Uni Neue Regular" pitchFamily="2" charset="0"/>
              </a:rPr>
              <a:t> </a:t>
            </a:r>
            <a:r>
              <a:rPr lang="en-US" sz="1500" dirty="0" err="1">
                <a:latin typeface="Uni Neue Regular" pitchFamily="2" charset="0"/>
              </a:rPr>
              <a:t>mangiare</a:t>
            </a:r>
            <a:r>
              <a:rPr lang="en-US" sz="1500" dirty="0">
                <a:latin typeface="Uni Neue Regular" pitchFamily="2" charset="0"/>
              </a:rPr>
              <a:t> al resto </a:t>
            </a:r>
            <a:r>
              <a:rPr lang="en-US" sz="1500" dirty="0" err="1">
                <a:latin typeface="Uni Neue Regular" pitchFamily="2" charset="0"/>
              </a:rPr>
              <a:t>della</a:t>
            </a:r>
            <a:r>
              <a:rPr lang="en-US" sz="1500" dirty="0">
                <a:latin typeface="Uni Neue Regular" pitchFamily="2" charset="0"/>
              </a:rPr>
              <a:t> </a:t>
            </a:r>
            <a:r>
              <a:rPr lang="en-US" sz="1500" dirty="0" err="1">
                <a:latin typeface="Uni Neue Regular" pitchFamily="2" charset="0"/>
              </a:rPr>
              <a:t>famiglia</a:t>
            </a:r>
            <a:r>
              <a:rPr lang="en-US" sz="1500" dirty="0">
                <a:latin typeface="Uni Neue Regular" pitchFamily="2" charset="0"/>
              </a:rPr>
              <a:t>. 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1500" dirty="0">
                <a:latin typeface="Uni Neue Regular" pitchFamily="2" charset="0"/>
              </a:rPr>
              <a:t>Ma </a:t>
            </a:r>
            <a:r>
              <a:rPr lang="en-US" sz="1500" dirty="0" err="1">
                <a:latin typeface="Uni Neue Regular" pitchFamily="2" charset="0"/>
              </a:rPr>
              <a:t>adesso</a:t>
            </a:r>
            <a:r>
              <a:rPr lang="en-US" sz="1500" dirty="0">
                <a:latin typeface="Uni Neue Regular" pitchFamily="2" charset="0"/>
              </a:rPr>
              <a:t> il tempo non </a:t>
            </a:r>
            <a:r>
              <a:rPr lang="en-US" sz="1500" dirty="0" err="1">
                <a:latin typeface="Uni Neue Regular" pitchFamily="2" charset="0"/>
              </a:rPr>
              <a:t>c’è</a:t>
            </a:r>
            <a:r>
              <a:rPr lang="en-US" sz="1500" dirty="0">
                <a:latin typeface="Uni Neue Regular" pitchFamily="2" charset="0"/>
              </a:rPr>
              <a:t> e la </a:t>
            </a:r>
            <a:r>
              <a:rPr lang="en-US" sz="1500" dirty="0" err="1">
                <a:latin typeface="Uni Neue Regular" pitchFamily="2" charset="0"/>
              </a:rPr>
              <a:t>voglia</a:t>
            </a:r>
            <a:r>
              <a:rPr lang="en-US" sz="1500" dirty="0">
                <a:latin typeface="Uni Neue Regular" pitchFamily="2" charset="0"/>
              </a:rPr>
              <a:t> di </a:t>
            </a:r>
            <a:r>
              <a:rPr lang="en-US" sz="1500" dirty="0" err="1">
                <a:latin typeface="Uni Neue Regular" pitchFamily="2" charset="0"/>
              </a:rPr>
              <a:t>preparare</a:t>
            </a:r>
            <a:r>
              <a:rPr lang="en-US" sz="1500" dirty="0">
                <a:latin typeface="Uni Neue Regular" pitchFamily="2" charset="0"/>
              </a:rPr>
              <a:t> </a:t>
            </a:r>
            <a:r>
              <a:rPr lang="en-US" sz="1500" dirty="0" err="1">
                <a:latin typeface="Uni Neue Regular" pitchFamily="2" charset="0"/>
              </a:rPr>
              <a:t>tutto</a:t>
            </a:r>
            <a:r>
              <a:rPr lang="en-US" sz="1500" dirty="0">
                <a:latin typeface="Uni Neue Regular" pitchFamily="2" charset="0"/>
              </a:rPr>
              <a:t> </a:t>
            </a:r>
            <a:r>
              <a:rPr lang="en-US" sz="1500" dirty="0" err="1">
                <a:latin typeface="Uni Neue Regular" pitchFamily="2" charset="0"/>
              </a:rPr>
              <a:t>ancora</a:t>
            </a:r>
            <a:r>
              <a:rPr lang="en-US" sz="1500" dirty="0">
                <a:latin typeface="Uni Neue Regular" pitchFamily="2" charset="0"/>
              </a:rPr>
              <a:t> </a:t>
            </a:r>
            <a:r>
              <a:rPr lang="en-US" sz="1500" dirty="0" err="1">
                <a:latin typeface="Uni Neue Regular" pitchFamily="2" charset="0"/>
              </a:rPr>
              <a:t>meno</a:t>
            </a:r>
            <a:r>
              <a:rPr lang="en-US" sz="1500" dirty="0">
                <a:latin typeface="Uni Neue Regular" pitchFamily="2" charset="0"/>
              </a:rPr>
              <a:t>. </a:t>
            </a:r>
            <a:r>
              <a:rPr lang="en-US" sz="1500" dirty="0" err="1">
                <a:latin typeface="Uni Neue Regular" pitchFamily="2" charset="0"/>
              </a:rPr>
              <a:t>Comprare</a:t>
            </a:r>
            <a:r>
              <a:rPr lang="en-US" sz="1500" dirty="0">
                <a:latin typeface="Uni Neue Regular" pitchFamily="2" charset="0"/>
              </a:rPr>
              <a:t> </a:t>
            </a:r>
            <a:r>
              <a:rPr lang="en-US" sz="1500" dirty="0" err="1">
                <a:latin typeface="Uni Neue Regular" pitchFamily="2" charset="0"/>
              </a:rPr>
              <a:t>cose</a:t>
            </a:r>
            <a:r>
              <a:rPr lang="en-US" sz="1500" dirty="0">
                <a:latin typeface="Uni Neue Regular" pitchFamily="2" charset="0"/>
              </a:rPr>
              <a:t> </a:t>
            </a:r>
            <a:r>
              <a:rPr lang="en-US" sz="1500" dirty="0" err="1">
                <a:latin typeface="Uni Neue Regular" pitchFamily="2" charset="0"/>
              </a:rPr>
              <a:t>buone</a:t>
            </a:r>
            <a:r>
              <a:rPr lang="en-US" sz="1500" dirty="0">
                <a:latin typeface="Uni Neue Regular" pitchFamily="2" charset="0"/>
              </a:rPr>
              <a:t>, </a:t>
            </a:r>
            <a:r>
              <a:rPr lang="en-US" sz="1500" dirty="0" err="1">
                <a:latin typeface="Uni Neue Regular" pitchFamily="2" charset="0"/>
              </a:rPr>
              <a:t>già</a:t>
            </a:r>
            <a:r>
              <a:rPr lang="en-US" sz="1500" dirty="0">
                <a:latin typeface="Uni Neue Regular" pitchFamily="2" charset="0"/>
              </a:rPr>
              <a:t> </a:t>
            </a:r>
            <a:r>
              <a:rPr lang="en-US" sz="1500" dirty="0" err="1">
                <a:latin typeface="Uni Neue Regular" pitchFamily="2" charset="0"/>
              </a:rPr>
              <a:t>pronte</a:t>
            </a:r>
            <a:r>
              <a:rPr lang="en-US" sz="1500" dirty="0">
                <a:latin typeface="Uni Neue Regular" pitchFamily="2" charset="0"/>
              </a:rPr>
              <a:t>, da </a:t>
            </a:r>
            <a:r>
              <a:rPr lang="en-US" sz="1500" dirty="0" err="1">
                <a:latin typeface="Uni Neue Regular" pitchFamily="2" charset="0"/>
              </a:rPr>
              <a:t>offrire</a:t>
            </a:r>
            <a:r>
              <a:rPr lang="en-US" sz="1500" dirty="0">
                <a:latin typeface="Uni Neue Regular" pitchFamily="2" charset="0"/>
              </a:rPr>
              <a:t> </a:t>
            </a:r>
            <a:r>
              <a:rPr lang="en-US" sz="1500" dirty="0" err="1">
                <a:latin typeface="Uni Neue Regular" pitchFamily="2" charset="0"/>
              </a:rPr>
              <a:t>alla</a:t>
            </a:r>
            <a:r>
              <a:rPr lang="en-US" sz="1500" dirty="0">
                <a:latin typeface="Uni Neue Regular" pitchFamily="2" charset="0"/>
              </a:rPr>
              <a:t> </a:t>
            </a:r>
            <a:r>
              <a:rPr lang="en-US" sz="1500" dirty="0" err="1">
                <a:latin typeface="Uni Neue Regular" pitchFamily="2" charset="0"/>
              </a:rPr>
              <a:t>figlia</a:t>
            </a:r>
            <a:r>
              <a:rPr lang="en-US" sz="1500" dirty="0">
                <a:latin typeface="Uni Neue Regular" pitchFamily="2" charset="0"/>
              </a:rPr>
              <a:t> </a:t>
            </a:r>
            <a:r>
              <a:rPr lang="en-US" sz="1500" dirty="0" err="1">
                <a:latin typeface="Uni Neue Regular" pitchFamily="2" charset="0"/>
              </a:rPr>
              <a:t>quando</a:t>
            </a:r>
            <a:r>
              <a:rPr lang="en-US" sz="1500" dirty="0">
                <a:latin typeface="Uni Neue Regular" pitchFamily="2" charset="0"/>
              </a:rPr>
              <a:t> </a:t>
            </a:r>
            <a:r>
              <a:rPr lang="en-US" sz="1500" dirty="0" err="1">
                <a:latin typeface="Uni Neue Regular" pitchFamily="2" charset="0"/>
              </a:rPr>
              <a:t>va</a:t>
            </a:r>
            <a:r>
              <a:rPr lang="en-US" sz="1500" dirty="0">
                <a:latin typeface="Uni Neue Regular" pitchFamily="2" charset="0"/>
              </a:rPr>
              <a:t> a </a:t>
            </a:r>
            <a:r>
              <a:rPr lang="en-US" sz="1500" dirty="0" err="1">
                <a:latin typeface="Uni Neue Regular" pitchFamily="2" charset="0"/>
              </a:rPr>
              <a:t>farle</a:t>
            </a:r>
            <a:r>
              <a:rPr lang="en-US" sz="1500" dirty="0">
                <a:latin typeface="Uni Neue Regular" pitchFamily="2" charset="0"/>
              </a:rPr>
              <a:t> </a:t>
            </a:r>
            <a:r>
              <a:rPr lang="en-US" sz="1500" dirty="0" err="1">
                <a:latin typeface="Uni Neue Regular" pitchFamily="2" charset="0"/>
              </a:rPr>
              <a:t>visita</a:t>
            </a:r>
            <a:r>
              <a:rPr lang="en-US" sz="1500" dirty="0">
                <a:latin typeface="Uni Neue Regular" pitchFamily="2" charset="0"/>
              </a:rPr>
              <a:t> a casa </a:t>
            </a:r>
            <a:r>
              <a:rPr lang="en-US" sz="1500" dirty="0" err="1">
                <a:latin typeface="Uni Neue Regular" pitchFamily="2" charset="0"/>
              </a:rPr>
              <a:t>è</a:t>
            </a:r>
            <a:r>
              <a:rPr lang="en-US" sz="1500" dirty="0">
                <a:latin typeface="Uni Neue Regular" pitchFamily="2" charset="0"/>
              </a:rPr>
              <a:t> </a:t>
            </a:r>
            <a:r>
              <a:rPr lang="en-US" sz="1500" dirty="0" err="1">
                <a:latin typeface="Uni Neue Regular" pitchFamily="2" charset="0"/>
              </a:rPr>
              <a:t>fantastico</a:t>
            </a:r>
            <a:r>
              <a:rPr lang="en-US" sz="1500" dirty="0">
                <a:latin typeface="Uni Neue Regular" pitchFamily="2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58154737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5" name="Rectangle 24">
            <a:extLst>
              <a:ext uri="{FF2B5EF4-FFF2-40B4-BE49-F238E27FC236}">
                <a16:creationId xmlns:a16="http://schemas.microsoft.com/office/drawing/2014/main" id="{50E4C519-FBE9-4ABE-A8F9-C2CBE32693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Immagine 6" descr="Immagine che contiene persona, tavolo, interni, sedendo&#10;&#10;Descrizione generata automaticamente">
            <a:extLst>
              <a:ext uri="{FF2B5EF4-FFF2-40B4-BE49-F238E27FC236}">
                <a16:creationId xmlns:a16="http://schemas.microsoft.com/office/drawing/2014/main" id="{FC0D5535-DE79-194C-BD05-E29D0E721E7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374" r="6876"/>
          <a:stretch/>
        </p:blipFill>
        <p:spPr>
          <a:xfrm>
            <a:off x="3245637" y="-1"/>
            <a:ext cx="8946363" cy="6858000"/>
          </a:xfrm>
          <a:custGeom>
            <a:avLst/>
            <a:gdLst/>
            <a:ahLst/>
            <a:cxnLst/>
            <a:rect l="l" t="t" r="r" b="b"/>
            <a:pathLst>
              <a:path w="8946363" h="6858000">
                <a:moveTo>
                  <a:pt x="0" y="0"/>
                </a:moveTo>
                <a:lnTo>
                  <a:pt x="8946363" y="0"/>
                </a:lnTo>
                <a:lnTo>
                  <a:pt x="8946363" y="6858000"/>
                </a:lnTo>
                <a:lnTo>
                  <a:pt x="1" y="6858000"/>
                </a:lnTo>
                <a:lnTo>
                  <a:pt x="60040" y="6788731"/>
                </a:lnTo>
                <a:cubicBezTo>
                  <a:pt x="770566" y="5928901"/>
                  <a:pt x="1210035" y="4741057"/>
                  <a:pt x="1210035" y="3429001"/>
                </a:cubicBezTo>
                <a:cubicBezTo>
                  <a:pt x="1210035" y="2116945"/>
                  <a:pt x="770566" y="929101"/>
                  <a:pt x="60040" y="69272"/>
                </a:cubicBezTo>
                <a:close/>
              </a:path>
            </a:pathLst>
          </a:custGeom>
        </p:spPr>
      </p:pic>
      <p:sp useBgFill="1">
        <p:nvSpPr>
          <p:cNvPr id="27" name="Freeform: Shape 26">
            <a:extLst>
              <a:ext uri="{FF2B5EF4-FFF2-40B4-BE49-F238E27FC236}">
                <a16:creationId xmlns:a16="http://schemas.microsoft.com/office/drawing/2014/main" id="{80EC29FB-299E-49F3-8C7B-01199632A3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4455672" cy="6858000"/>
          </a:xfrm>
          <a:custGeom>
            <a:avLst/>
            <a:gdLst>
              <a:gd name="connsiteX0" fmla="*/ 0 w 4455672"/>
              <a:gd name="connsiteY0" fmla="*/ 0 h 6858000"/>
              <a:gd name="connsiteX1" fmla="*/ 3245636 w 4455672"/>
              <a:gd name="connsiteY1" fmla="*/ 0 h 6858000"/>
              <a:gd name="connsiteX2" fmla="*/ 3305677 w 4455672"/>
              <a:gd name="connsiteY2" fmla="*/ 69272 h 6858000"/>
              <a:gd name="connsiteX3" fmla="*/ 4455672 w 4455672"/>
              <a:gd name="connsiteY3" fmla="*/ 3429001 h 6858000"/>
              <a:gd name="connsiteX4" fmla="*/ 3305677 w 4455672"/>
              <a:gd name="connsiteY4" fmla="*/ 6788731 h 6858000"/>
              <a:gd name="connsiteX5" fmla="*/ 3245638 w 4455672"/>
              <a:gd name="connsiteY5" fmla="*/ 6858000 h 6858000"/>
              <a:gd name="connsiteX6" fmla="*/ 0 w 4455672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455672" h="6858000">
                <a:moveTo>
                  <a:pt x="0" y="0"/>
                </a:moveTo>
                <a:lnTo>
                  <a:pt x="3245636" y="0"/>
                </a:lnTo>
                <a:lnTo>
                  <a:pt x="3305677" y="69272"/>
                </a:lnTo>
                <a:cubicBezTo>
                  <a:pt x="4016203" y="929101"/>
                  <a:pt x="4455672" y="2116945"/>
                  <a:pt x="4455672" y="3429001"/>
                </a:cubicBezTo>
                <a:cubicBezTo>
                  <a:pt x="4455672" y="4741057"/>
                  <a:pt x="4016203" y="5928901"/>
                  <a:pt x="3305677" y="6788731"/>
                </a:cubicBezTo>
                <a:lnTo>
                  <a:pt x="3245638" y="6858000"/>
                </a:lnTo>
                <a:lnTo>
                  <a:pt x="0" y="6858000"/>
                </a:lnTo>
                <a:close/>
              </a:path>
            </a:pathLst>
          </a:custGeom>
          <a:ln w="9525">
            <a:solidFill>
              <a:srgbClr val="EFEFEF"/>
            </a:solidFill>
          </a:ln>
          <a:effectLst>
            <a:outerShdw blurRad="50800" dist="38100" algn="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29" name="Freeform: Shape 28">
            <a:extLst>
              <a:ext uri="{FF2B5EF4-FFF2-40B4-BE49-F238E27FC236}">
                <a16:creationId xmlns:a16="http://schemas.microsoft.com/office/drawing/2014/main" id="{C29A2522-B27A-45C5-897B-79A1407D15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446528" cy="6858000"/>
          </a:xfrm>
          <a:custGeom>
            <a:avLst/>
            <a:gdLst>
              <a:gd name="connsiteX0" fmla="*/ 0 w 4446528"/>
              <a:gd name="connsiteY0" fmla="*/ 0 h 6858000"/>
              <a:gd name="connsiteX1" fmla="*/ 3236492 w 4446528"/>
              <a:gd name="connsiteY1" fmla="*/ 0 h 6858000"/>
              <a:gd name="connsiteX2" fmla="*/ 3296533 w 4446528"/>
              <a:gd name="connsiteY2" fmla="*/ 69272 h 6858000"/>
              <a:gd name="connsiteX3" fmla="*/ 4446528 w 4446528"/>
              <a:gd name="connsiteY3" fmla="*/ 3429001 h 6858000"/>
              <a:gd name="connsiteX4" fmla="*/ 3296533 w 4446528"/>
              <a:gd name="connsiteY4" fmla="*/ 6788731 h 6858000"/>
              <a:gd name="connsiteX5" fmla="*/ 3236494 w 4446528"/>
              <a:gd name="connsiteY5" fmla="*/ 6858000 h 6858000"/>
              <a:gd name="connsiteX6" fmla="*/ 0 w 4446528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446528" h="6858000">
                <a:moveTo>
                  <a:pt x="0" y="0"/>
                </a:moveTo>
                <a:lnTo>
                  <a:pt x="3236492" y="0"/>
                </a:lnTo>
                <a:lnTo>
                  <a:pt x="3296533" y="69272"/>
                </a:lnTo>
                <a:cubicBezTo>
                  <a:pt x="4007059" y="929101"/>
                  <a:pt x="4446528" y="2116945"/>
                  <a:pt x="4446528" y="3429001"/>
                </a:cubicBezTo>
                <a:cubicBezTo>
                  <a:pt x="4446528" y="4741057"/>
                  <a:pt x="4007059" y="5928901"/>
                  <a:pt x="3296533" y="6788731"/>
                </a:cubicBezTo>
                <a:lnTo>
                  <a:pt x="3236494" y="6858000"/>
                </a:lnTo>
                <a:lnTo>
                  <a:pt x="0" y="6858000"/>
                </a:lnTo>
                <a:close/>
              </a:path>
            </a:pathLst>
          </a:cu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E3DCC35C-E83A-254F-9A10-83CA889ACA29}"/>
              </a:ext>
            </a:extLst>
          </p:cNvPr>
          <p:cNvSpPr txBox="1"/>
          <p:nvPr/>
        </p:nvSpPr>
        <p:spPr>
          <a:xfrm>
            <a:off x="371094" y="1161288"/>
            <a:ext cx="3438144" cy="123901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2400" dirty="0">
                <a:latin typeface="Uni Neue Regular" pitchFamily="2" charset="0"/>
                <a:ea typeface="+mj-ea"/>
                <a:cs typeface="+mj-cs"/>
              </a:rPr>
              <a:t>BUYER PERSONA #3</a:t>
            </a: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98E79BE4-34FE-485A-98A5-92CE8F7C47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420961"/>
            <a:ext cx="128016" cy="65390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7A5F0580-5EE9-419F-96EE-B6529EF6E7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14181" y="2443480"/>
            <a:ext cx="338328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46FD227C-84D4-5746-8E39-F6B1F8D5701A}"/>
              </a:ext>
            </a:extLst>
          </p:cNvPr>
          <p:cNvSpPr txBox="1"/>
          <p:nvPr/>
        </p:nvSpPr>
        <p:spPr>
          <a:xfrm>
            <a:off x="-1" y="2443478"/>
            <a:ext cx="3586163" cy="4414521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dirty="0">
                <a:latin typeface="Uni Neue Regular" pitchFamily="2" charset="0"/>
              </a:rPr>
              <a:t>NICOLÒ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dirty="0">
                <a:latin typeface="Uni Neue Regular" pitchFamily="2" charset="0"/>
              </a:rPr>
              <a:t>36 ANNI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dirty="0">
                <a:latin typeface="Uni Neue Regular" pitchFamily="2" charset="0"/>
              </a:rPr>
              <a:t>AVVOCATO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500" dirty="0">
              <a:latin typeface="Uni Neue Regular" pitchFamily="2" charset="0"/>
            </a:endParaRP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1500" dirty="0" err="1">
                <a:latin typeface="Uni Neue Regular" pitchFamily="2" charset="0"/>
              </a:rPr>
              <a:t>Nicolò</a:t>
            </a:r>
            <a:r>
              <a:rPr lang="en-US" sz="1500" dirty="0">
                <a:latin typeface="Uni Neue Regular" pitchFamily="2" charset="0"/>
              </a:rPr>
              <a:t> non </a:t>
            </a:r>
            <a:r>
              <a:rPr lang="en-US" sz="1500" dirty="0" err="1">
                <a:latin typeface="Uni Neue Regular" pitchFamily="2" charset="0"/>
              </a:rPr>
              <a:t>è</a:t>
            </a:r>
            <a:r>
              <a:rPr lang="en-US" sz="1500" dirty="0">
                <a:latin typeface="Uni Neue Regular" pitchFamily="2" charset="0"/>
              </a:rPr>
              <a:t> </a:t>
            </a:r>
            <a:r>
              <a:rPr lang="en-US" sz="1500" dirty="0" err="1">
                <a:latin typeface="Uni Neue Regular" pitchFamily="2" charset="0"/>
              </a:rPr>
              <a:t>celiaco</a:t>
            </a:r>
            <a:r>
              <a:rPr lang="en-US" sz="1500" dirty="0">
                <a:latin typeface="Uni Neue Regular" pitchFamily="2" charset="0"/>
              </a:rPr>
              <a:t>, ma ha una </a:t>
            </a:r>
            <a:r>
              <a:rPr lang="en-US" sz="1500" dirty="0" err="1">
                <a:latin typeface="Uni Neue Regular" pitchFamily="2" charset="0"/>
              </a:rPr>
              <a:t>sensibilità</a:t>
            </a:r>
            <a:r>
              <a:rPr lang="en-US" sz="1500" dirty="0">
                <a:latin typeface="Uni Neue Regular" pitchFamily="2" charset="0"/>
              </a:rPr>
              <a:t> al </a:t>
            </a:r>
            <a:r>
              <a:rPr lang="en-US" sz="1500" dirty="0" err="1">
                <a:latin typeface="Uni Neue Regular" pitchFamily="2" charset="0"/>
              </a:rPr>
              <a:t>glutine</a:t>
            </a:r>
            <a:r>
              <a:rPr lang="en-US" sz="1500" dirty="0">
                <a:latin typeface="Uni Neue Regular" pitchFamily="2" charset="0"/>
              </a:rPr>
              <a:t>. 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1500" dirty="0">
                <a:latin typeface="Uni Neue Regular" pitchFamily="2" charset="0"/>
              </a:rPr>
              <a:t>Non ha </a:t>
            </a:r>
            <a:r>
              <a:rPr lang="en-US" sz="1500" dirty="0" err="1">
                <a:latin typeface="Uni Neue Regular" pitchFamily="2" charset="0"/>
              </a:rPr>
              <a:t>mai</a:t>
            </a:r>
            <a:r>
              <a:rPr lang="en-US" sz="1500" dirty="0">
                <a:latin typeface="Uni Neue Regular" pitchFamily="2" charset="0"/>
              </a:rPr>
              <a:t> </a:t>
            </a:r>
            <a:r>
              <a:rPr lang="en-US" sz="1500" dirty="0" err="1">
                <a:latin typeface="Uni Neue Regular" pitchFamily="2" charset="0"/>
              </a:rPr>
              <a:t>fatto</a:t>
            </a:r>
            <a:r>
              <a:rPr lang="en-US" sz="1500" dirty="0">
                <a:latin typeface="Uni Neue Regular" pitchFamily="2" charset="0"/>
              </a:rPr>
              <a:t> </a:t>
            </a:r>
            <a:r>
              <a:rPr lang="en-US" sz="1500" dirty="0" err="1">
                <a:latin typeface="Uni Neue Regular" pitchFamily="2" charset="0"/>
              </a:rPr>
              <a:t>troppa</a:t>
            </a:r>
            <a:r>
              <a:rPr lang="en-US" sz="1500" dirty="0">
                <a:latin typeface="Uni Neue Regular" pitchFamily="2" charset="0"/>
              </a:rPr>
              <a:t> </a:t>
            </a:r>
            <a:r>
              <a:rPr lang="en-US" sz="1500" dirty="0" err="1">
                <a:latin typeface="Uni Neue Regular" pitchFamily="2" charset="0"/>
              </a:rPr>
              <a:t>attenzione</a:t>
            </a:r>
            <a:r>
              <a:rPr lang="en-US" sz="1500" dirty="0">
                <a:latin typeface="Uni Neue Regular" pitchFamily="2" charset="0"/>
              </a:rPr>
              <a:t> al </a:t>
            </a:r>
            <a:r>
              <a:rPr lang="en-US" sz="1500" dirty="0" err="1">
                <a:latin typeface="Uni Neue Regular" pitchFamily="2" charset="0"/>
              </a:rPr>
              <a:t>biologico</a:t>
            </a:r>
            <a:r>
              <a:rPr lang="en-US" sz="1500" dirty="0">
                <a:latin typeface="Uni Neue Regular" pitchFamily="2" charset="0"/>
              </a:rPr>
              <a:t>, e al </a:t>
            </a:r>
            <a:r>
              <a:rPr lang="en-US" sz="1500" dirty="0" err="1">
                <a:latin typeface="Uni Neue Regular" pitchFamily="2" charset="0"/>
              </a:rPr>
              <a:t>supermercato</a:t>
            </a:r>
            <a:r>
              <a:rPr lang="en-US" sz="1500" dirty="0">
                <a:latin typeface="Uni Neue Regular" pitchFamily="2" charset="0"/>
              </a:rPr>
              <a:t> ha sempre </a:t>
            </a:r>
            <a:r>
              <a:rPr lang="en-US" sz="1500" dirty="0" err="1">
                <a:latin typeface="Uni Neue Regular" pitchFamily="2" charset="0"/>
              </a:rPr>
              <a:t>comprato</a:t>
            </a:r>
            <a:r>
              <a:rPr lang="en-US" sz="1500" dirty="0">
                <a:latin typeface="Uni Neue Regular" pitchFamily="2" charset="0"/>
              </a:rPr>
              <a:t> </a:t>
            </a:r>
            <a:r>
              <a:rPr lang="en-US" sz="1500" dirty="0" err="1">
                <a:latin typeface="Uni Neue Regular" pitchFamily="2" charset="0"/>
              </a:rPr>
              <a:t>quello</a:t>
            </a:r>
            <a:r>
              <a:rPr lang="en-US" sz="1500" dirty="0">
                <a:latin typeface="Uni Neue Regular" pitchFamily="2" charset="0"/>
              </a:rPr>
              <a:t> di cui </a:t>
            </a:r>
            <a:r>
              <a:rPr lang="en-US" sz="1500" dirty="0" err="1">
                <a:latin typeface="Uni Neue Regular" pitchFamily="2" charset="0"/>
              </a:rPr>
              <a:t>aveva</a:t>
            </a:r>
            <a:r>
              <a:rPr lang="en-US" sz="1500" dirty="0">
                <a:latin typeface="Uni Neue Regular" pitchFamily="2" charset="0"/>
              </a:rPr>
              <a:t> </a:t>
            </a:r>
            <a:r>
              <a:rPr lang="en-US" sz="1500" dirty="0" err="1">
                <a:latin typeface="Uni Neue Regular" pitchFamily="2" charset="0"/>
              </a:rPr>
              <a:t>voglia</a:t>
            </a:r>
            <a:r>
              <a:rPr lang="en-US" sz="1500" dirty="0">
                <a:latin typeface="Uni Neue Regular" pitchFamily="2" charset="0"/>
              </a:rPr>
              <a:t> senza star </a:t>
            </a:r>
            <a:r>
              <a:rPr lang="en-US" sz="1500" dirty="0" err="1">
                <a:latin typeface="Uni Neue Regular" pitchFamily="2" charset="0"/>
              </a:rPr>
              <a:t>troppo</a:t>
            </a:r>
            <a:r>
              <a:rPr lang="en-US" sz="1500" dirty="0">
                <a:latin typeface="Uni Neue Regular" pitchFamily="2" charset="0"/>
              </a:rPr>
              <a:t> </a:t>
            </a:r>
            <a:r>
              <a:rPr lang="en-US" sz="1500" dirty="0" err="1">
                <a:latin typeface="Uni Neue Regular" pitchFamily="2" charset="0"/>
              </a:rPr>
              <a:t>attento</a:t>
            </a:r>
            <a:r>
              <a:rPr lang="en-US" sz="1500" dirty="0">
                <a:latin typeface="Uni Neue Regular" pitchFamily="2" charset="0"/>
              </a:rPr>
              <a:t> a </a:t>
            </a:r>
            <a:r>
              <a:rPr lang="en-US" sz="1500" dirty="0" err="1">
                <a:latin typeface="Uni Neue Regular" pitchFamily="2" charset="0"/>
              </a:rPr>
              <a:t>ciò</a:t>
            </a:r>
            <a:r>
              <a:rPr lang="en-US" sz="1500" dirty="0">
                <a:latin typeface="Uni Neue Regular" pitchFamily="2" charset="0"/>
              </a:rPr>
              <a:t> </a:t>
            </a:r>
            <a:r>
              <a:rPr lang="en-US" sz="1500" dirty="0" err="1">
                <a:latin typeface="Uni Neue Regular" pitchFamily="2" charset="0"/>
              </a:rPr>
              <a:t>che</a:t>
            </a:r>
            <a:r>
              <a:rPr lang="en-US" sz="1500" dirty="0">
                <a:latin typeface="Uni Neue Regular" pitchFamily="2" charset="0"/>
              </a:rPr>
              <a:t> </a:t>
            </a:r>
            <a:r>
              <a:rPr lang="en-US" sz="1500" dirty="0" err="1">
                <a:latin typeface="Uni Neue Regular" pitchFamily="2" charset="0"/>
              </a:rPr>
              <a:t>comprava</a:t>
            </a:r>
            <a:r>
              <a:rPr lang="en-US" sz="1500" dirty="0">
                <a:latin typeface="Uni Neue Regular" pitchFamily="2" charset="0"/>
              </a:rPr>
              <a:t>. 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1500" dirty="0">
                <a:latin typeface="Uni Neue Regular" pitchFamily="2" charset="0"/>
              </a:rPr>
              <a:t>Ai </a:t>
            </a:r>
            <a:r>
              <a:rPr lang="en-US" sz="1500" dirty="0" err="1">
                <a:latin typeface="Uni Neue Regular" pitchFamily="2" charset="0"/>
              </a:rPr>
              <a:t>fornelli</a:t>
            </a:r>
            <a:r>
              <a:rPr lang="en-US" sz="1500" dirty="0">
                <a:latin typeface="Uni Neue Regular" pitchFamily="2" charset="0"/>
              </a:rPr>
              <a:t> se </a:t>
            </a:r>
            <a:r>
              <a:rPr lang="en-US" sz="1500" dirty="0" err="1">
                <a:latin typeface="Uni Neue Regular" pitchFamily="2" charset="0"/>
              </a:rPr>
              <a:t>l’è</a:t>
            </a:r>
            <a:r>
              <a:rPr lang="en-US" sz="1500" dirty="0">
                <a:latin typeface="Uni Neue Regular" pitchFamily="2" charset="0"/>
              </a:rPr>
              <a:t> sempre </a:t>
            </a:r>
            <a:r>
              <a:rPr lang="en-US" sz="1500" dirty="0" err="1">
                <a:latin typeface="Uni Neue Regular" pitchFamily="2" charset="0"/>
              </a:rPr>
              <a:t>cavata</a:t>
            </a:r>
            <a:r>
              <a:rPr lang="en-US" sz="1500" dirty="0">
                <a:latin typeface="Uni Neue Regular" pitchFamily="2" charset="0"/>
              </a:rPr>
              <a:t>, </a:t>
            </a:r>
            <a:r>
              <a:rPr lang="en-US" sz="1500" dirty="0" err="1">
                <a:latin typeface="Uni Neue Regular" pitchFamily="2" charset="0"/>
              </a:rPr>
              <a:t>più</a:t>
            </a:r>
            <a:r>
              <a:rPr lang="en-US" sz="1500" dirty="0">
                <a:latin typeface="Uni Neue Regular" pitchFamily="2" charset="0"/>
              </a:rPr>
              <a:t> </a:t>
            </a:r>
            <a:r>
              <a:rPr lang="en-US" sz="1500" dirty="0" err="1">
                <a:latin typeface="Uni Neue Regular" pitchFamily="2" charset="0"/>
              </a:rPr>
              <a:t>che</a:t>
            </a:r>
            <a:r>
              <a:rPr lang="en-US" sz="1500" dirty="0">
                <a:latin typeface="Uni Neue Regular" pitchFamily="2" charset="0"/>
              </a:rPr>
              <a:t> </a:t>
            </a:r>
            <a:r>
              <a:rPr lang="en-US" sz="1500" dirty="0" err="1">
                <a:latin typeface="Uni Neue Regular" pitchFamily="2" charset="0"/>
              </a:rPr>
              <a:t>altro</a:t>
            </a:r>
            <a:r>
              <a:rPr lang="en-US" sz="1500" dirty="0">
                <a:latin typeface="Uni Neue Regular" pitchFamily="2" charset="0"/>
              </a:rPr>
              <a:t> cucina per </a:t>
            </a:r>
            <a:r>
              <a:rPr lang="en-US" sz="1500" dirty="0" err="1">
                <a:latin typeface="Uni Neue Regular" pitchFamily="2" charset="0"/>
              </a:rPr>
              <a:t>necessità</a:t>
            </a:r>
            <a:r>
              <a:rPr lang="en-US" sz="1500" dirty="0">
                <a:latin typeface="Uni Neue Regular" pitchFamily="2" charset="0"/>
              </a:rPr>
              <a:t>. </a:t>
            </a:r>
            <a:r>
              <a:rPr lang="en-US" sz="1500" dirty="0" err="1">
                <a:latin typeface="Uni Neue Regular" pitchFamily="2" charset="0"/>
              </a:rPr>
              <a:t>Però</a:t>
            </a:r>
            <a:r>
              <a:rPr lang="en-US" sz="1500" dirty="0">
                <a:latin typeface="Uni Neue Regular" pitchFamily="2" charset="0"/>
              </a:rPr>
              <a:t> </a:t>
            </a:r>
            <a:r>
              <a:rPr lang="en-US" sz="1500" dirty="0" err="1">
                <a:latin typeface="Uni Neue Regular" pitchFamily="2" charset="0"/>
              </a:rPr>
              <a:t>gli</a:t>
            </a:r>
            <a:r>
              <a:rPr lang="en-US" sz="1500" dirty="0">
                <a:latin typeface="Uni Neue Regular" pitchFamily="2" charset="0"/>
              </a:rPr>
              <a:t> </a:t>
            </a:r>
            <a:r>
              <a:rPr lang="en-US" sz="1500" dirty="0" err="1">
                <a:latin typeface="Uni Neue Regular" pitchFamily="2" charset="0"/>
              </a:rPr>
              <a:t>piace</a:t>
            </a:r>
            <a:r>
              <a:rPr lang="en-US" sz="1500" dirty="0">
                <a:latin typeface="Uni Neue Regular" pitchFamily="2" charset="0"/>
              </a:rPr>
              <a:t> </a:t>
            </a:r>
            <a:r>
              <a:rPr lang="en-US" sz="1500" dirty="0" err="1">
                <a:latin typeface="Uni Neue Regular" pitchFamily="2" charset="0"/>
              </a:rPr>
              <a:t>mangiare</a:t>
            </a:r>
            <a:r>
              <a:rPr lang="en-US" sz="1500" dirty="0">
                <a:latin typeface="Uni Neue Regular" pitchFamily="2" charset="0"/>
              </a:rPr>
              <a:t> bene. 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1500" dirty="0">
                <a:latin typeface="Uni Neue Regular" pitchFamily="2" charset="0"/>
              </a:rPr>
              <a:t>Da </a:t>
            </a:r>
            <a:r>
              <a:rPr lang="en-US" sz="1500" dirty="0" err="1">
                <a:latin typeface="Uni Neue Regular" pitchFamily="2" charset="0"/>
              </a:rPr>
              <a:t>quando</a:t>
            </a:r>
            <a:r>
              <a:rPr lang="en-US" sz="1500" dirty="0">
                <a:latin typeface="Uni Neue Regular" pitchFamily="2" charset="0"/>
              </a:rPr>
              <a:t> </a:t>
            </a:r>
            <a:r>
              <a:rPr lang="en-US" sz="1500" dirty="0" err="1">
                <a:latin typeface="Uni Neue Regular" pitchFamily="2" charset="0"/>
              </a:rPr>
              <a:t>lavora</a:t>
            </a:r>
            <a:r>
              <a:rPr lang="en-US" sz="1500" dirty="0">
                <a:latin typeface="Uni Neue Regular" pitchFamily="2" charset="0"/>
              </a:rPr>
              <a:t> in studio, </a:t>
            </a:r>
            <a:r>
              <a:rPr lang="en-US" sz="1500" dirty="0" err="1">
                <a:latin typeface="Uni Neue Regular" pitchFamily="2" charset="0"/>
              </a:rPr>
              <a:t>però</a:t>
            </a:r>
            <a:r>
              <a:rPr lang="en-US" sz="1500" dirty="0">
                <a:latin typeface="Uni Neue Regular" pitchFamily="2" charset="0"/>
              </a:rPr>
              <a:t>, il tempo da </a:t>
            </a:r>
            <a:r>
              <a:rPr lang="en-US" sz="1500" dirty="0" err="1">
                <a:latin typeface="Uni Neue Regular" pitchFamily="2" charset="0"/>
              </a:rPr>
              <a:t>dedicare</a:t>
            </a:r>
            <a:r>
              <a:rPr lang="en-US" sz="1500" dirty="0">
                <a:latin typeface="Uni Neue Regular" pitchFamily="2" charset="0"/>
              </a:rPr>
              <a:t> </a:t>
            </a:r>
            <a:r>
              <a:rPr lang="en-US" sz="1500" dirty="0" err="1">
                <a:latin typeface="Uni Neue Regular" pitchFamily="2" charset="0"/>
              </a:rPr>
              <a:t>alla</a:t>
            </a:r>
            <a:r>
              <a:rPr lang="en-US" sz="1500" dirty="0">
                <a:latin typeface="Uni Neue Regular" pitchFamily="2" charset="0"/>
              </a:rPr>
              <a:t> </a:t>
            </a:r>
            <a:r>
              <a:rPr lang="en-US" sz="1500" dirty="0" err="1">
                <a:latin typeface="Uni Neue Regular" pitchFamily="2" charset="0"/>
              </a:rPr>
              <a:t>preparazione</a:t>
            </a:r>
            <a:r>
              <a:rPr lang="en-US" sz="1500" dirty="0">
                <a:latin typeface="Uni Neue Regular" pitchFamily="2" charset="0"/>
              </a:rPr>
              <a:t> </a:t>
            </a:r>
            <a:r>
              <a:rPr lang="en-US" sz="1500" dirty="0" err="1">
                <a:latin typeface="Uni Neue Regular" pitchFamily="2" charset="0"/>
              </a:rPr>
              <a:t>dei</a:t>
            </a:r>
            <a:r>
              <a:rPr lang="en-US" sz="1500" dirty="0">
                <a:latin typeface="Uni Neue Regular" pitchFamily="2" charset="0"/>
              </a:rPr>
              <a:t> </a:t>
            </a:r>
            <a:r>
              <a:rPr lang="en-US" sz="1500" dirty="0" err="1">
                <a:latin typeface="Uni Neue Regular" pitchFamily="2" charset="0"/>
              </a:rPr>
              <a:t>pasti</a:t>
            </a:r>
            <a:r>
              <a:rPr lang="en-US" sz="1500" dirty="0">
                <a:latin typeface="Uni Neue Regular" pitchFamily="2" charset="0"/>
              </a:rPr>
              <a:t> </a:t>
            </a:r>
            <a:r>
              <a:rPr lang="en-US" sz="1500" dirty="0" err="1">
                <a:latin typeface="Uni Neue Regular" pitchFamily="2" charset="0"/>
              </a:rPr>
              <a:t>è</a:t>
            </a:r>
            <a:r>
              <a:rPr lang="en-US" sz="1500" dirty="0">
                <a:latin typeface="Uni Neue Regular" pitchFamily="2" charset="0"/>
              </a:rPr>
              <a:t> poco.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1500" dirty="0">
                <a:latin typeface="Uni Neue Regular" pitchFamily="2" charset="0"/>
              </a:rPr>
              <a:t>I </a:t>
            </a:r>
            <a:r>
              <a:rPr lang="en-US" sz="1500" dirty="0" err="1">
                <a:latin typeface="Uni Neue Regular" pitchFamily="2" charset="0"/>
              </a:rPr>
              <a:t>piatti</a:t>
            </a:r>
            <a:r>
              <a:rPr lang="en-US" sz="1500" dirty="0">
                <a:latin typeface="Uni Neue Regular" pitchFamily="2" charset="0"/>
              </a:rPr>
              <a:t> </a:t>
            </a:r>
            <a:r>
              <a:rPr lang="en-US" sz="1500" dirty="0" err="1">
                <a:latin typeface="Uni Neue Regular" pitchFamily="2" charset="0"/>
              </a:rPr>
              <a:t>pronti</a:t>
            </a:r>
            <a:r>
              <a:rPr lang="en-US" sz="1500" dirty="0">
                <a:latin typeface="Uni Neue Regular" pitchFamily="2" charset="0"/>
              </a:rPr>
              <a:t> </a:t>
            </a:r>
            <a:r>
              <a:rPr lang="en-US" sz="1500" dirty="0" err="1">
                <a:latin typeface="Uni Neue Regular" pitchFamily="2" charset="0"/>
              </a:rPr>
              <a:t>sono</a:t>
            </a:r>
            <a:r>
              <a:rPr lang="en-US" sz="1500" dirty="0">
                <a:latin typeface="Uni Neue Regular" pitchFamily="2" charset="0"/>
              </a:rPr>
              <a:t> la </a:t>
            </a:r>
            <a:r>
              <a:rPr lang="en-US" sz="1500" dirty="0" err="1">
                <a:latin typeface="Uni Neue Regular" pitchFamily="2" charset="0"/>
              </a:rPr>
              <a:t>sua</a:t>
            </a:r>
            <a:r>
              <a:rPr lang="en-US" sz="1500" dirty="0">
                <a:latin typeface="Uni Neue Regular" pitchFamily="2" charset="0"/>
              </a:rPr>
              <a:t> </a:t>
            </a:r>
            <a:r>
              <a:rPr lang="en-US" sz="1500" dirty="0" err="1">
                <a:latin typeface="Uni Neue Regular" pitchFamily="2" charset="0"/>
              </a:rPr>
              <a:t>salvezza</a:t>
            </a:r>
            <a:r>
              <a:rPr lang="en-US" sz="1500" dirty="0">
                <a:latin typeface="Uni Neue Regular" pitchFamily="2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359855928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DAF1966E-FD40-4A4A-B61B-C4DF7FA05F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047BFA19-D45E-416B-A404-7AF2F3F270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58209" y="0"/>
            <a:ext cx="11167447" cy="2018806"/>
          </a:xfrm>
          <a:prstGeom prst="rect">
            <a:avLst/>
          </a:prstGeom>
          <a:ln w="9525">
            <a:solidFill>
              <a:srgbClr val="E1E1E1"/>
            </a:solidFill>
          </a:ln>
          <a:effectLst>
            <a:outerShdw blurRad="50800" dist="38100" dir="2700000" algn="tl" rotWithShape="0">
              <a:schemeClr val="bg1">
                <a:lumMod val="8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8E0105E7-23DB-4CF2-8258-FF47C7620F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6928" y="0"/>
            <a:ext cx="11155680" cy="2011680"/>
          </a:xfrm>
          <a:prstGeom prst="rect">
            <a:avLst/>
          </a:pr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BEEB2A07-B3EA-B542-8069-8C36A70D7000}"/>
              </a:ext>
            </a:extLst>
          </p:cNvPr>
          <p:cNvSpPr txBox="1"/>
          <p:nvPr/>
        </p:nvSpPr>
        <p:spPr>
          <a:xfrm>
            <a:off x="1115568" y="548640"/>
            <a:ext cx="10168128" cy="117957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2400" kern="1200" dirty="0">
                <a:solidFill>
                  <a:schemeClr val="tx1"/>
                </a:solidFill>
                <a:latin typeface="Uni Neue Regular" pitchFamily="2" charset="0"/>
                <a:ea typeface="+mj-ea"/>
                <a:cs typeface="+mj-cs"/>
              </a:rPr>
              <a:t>REVERSE ENGINEERING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074B4F7D-14B2-478B-8BF5-01E4E0C5D2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8834" y="758952"/>
            <a:ext cx="128016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2AFC6D51-50C8-7943-8DAA-588C59463FB8}"/>
              </a:ext>
            </a:extLst>
          </p:cNvPr>
          <p:cNvSpPr txBox="1"/>
          <p:nvPr/>
        </p:nvSpPr>
        <p:spPr>
          <a:xfrm>
            <a:off x="1115568" y="2481943"/>
            <a:ext cx="10168128" cy="36950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000" dirty="0">
                <a:latin typeface="Uni Neue Regular" pitchFamily="2" charset="0"/>
              </a:rPr>
              <a:t>Dopo aver </a:t>
            </a:r>
            <a:r>
              <a:rPr lang="en-US" sz="2000" dirty="0" err="1">
                <a:latin typeface="Uni Neue Regular" pitchFamily="2" charset="0"/>
              </a:rPr>
              <a:t>individuato</a:t>
            </a:r>
            <a:r>
              <a:rPr lang="en-US" sz="2000" dirty="0">
                <a:latin typeface="Uni Neue Regular" pitchFamily="2" charset="0"/>
              </a:rPr>
              <a:t> la </a:t>
            </a:r>
            <a:r>
              <a:rPr lang="en-US" sz="2000" dirty="0" err="1">
                <a:latin typeface="Uni Neue Regular" pitchFamily="2" charset="0"/>
              </a:rPr>
              <a:t>mia</a:t>
            </a:r>
            <a:r>
              <a:rPr lang="en-US" sz="2000" dirty="0">
                <a:latin typeface="Uni Neue Regular" pitchFamily="2" charset="0"/>
              </a:rPr>
              <a:t> target audience, studio </a:t>
            </a:r>
            <a:r>
              <a:rPr lang="en-US" sz="2000" dirty="0" err="1">
                <a:latin typeface="Uni Neue Regular" pitchFamily="2" charset="0"/>
              </a:rPr>
              <a:t>i</a:t>
            </a:r>
            <a:r>
              <a:rPr lang="en-US" sz="2000" dirty="0">
                <a:latin typeface="Uni Neue Regular" pitchFamily="2" charset="0"/>
              </a:rPr>
              <a:t> </a:t>
            </a:r>
            <a:r>
              <a:rPr lang="en-US" sz="2000" dirty="0" err="1">
                <a:latin typeface="Uni Neue Regular" pitchFamily="2" charset="0"/>
              </a:rPr>
              <a:t>concorrenti</a:t>
            </a:r>
            <a:r>
              <a:rPr lang="en-US" sz="2000" dirty="0">
                <a:latin typeface="Uni Neue Regular" pitchFamily="2" charset="0"/>
              </a:rPr>
              <a:t> per </a:t>
            </a:r>
            <a:r>
              <a:rPr lang="en-US" sz="2000" dirty="0" err="1">
                <a:latin typeface="Uni Neue Regular" pitchFamily="2" charset="0"/>
              </a:rPr>
              <a:t>capire</a:t>
            </a:r>
            <a:r>
              <a:rPr lang="en-US" sz="2000" dirty="0">
                <a:latin typeface="Uni Neue Regular" pitchFamily="2" charset="0"/>
              </a:rPr>
              <a:t> come e dove </a:t>
            </a:r>
            <a:r>
              <a:rPr lang="en-US" sz="2000" dirty="0" err="1">
                <a:latin typeface="Uni Neue Regular" pitchFamily="2" charset="0"/>
              </a:rPr>
              <a:t>poterli</a:t>
            </a:r>
            <a:r>
              <a:rPr lang="en-US" sz="2000" dirty="0">
                <a:latin typeface="Uni Neue Regular" pitchFamily="2" charset="0"/>
              </a:rPr>
              <a:t> </a:t>
            </a:r>
            <a:r>
              <a:rPr lang="en-US" sz="2000" dirty="0" err="1">
                <a:latin typeface="Uni Neue Regular" pitchFamily="2" charset="0"/>
              </a:rPr>
              <a:t>superare</a:t>
            </a:r>
            <a:r>
              <a:rPr lang="en-US" sz="2000" dirty="0">
                <a:latin typeface="Uni Neue Regular" pitchFamily="2" charset="0"/>
              </a:rPr>
              <a:t>.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000" dirty="0">
                <a:latin typeface="Uni Neue Regular" pitchFamily="2" charset="0"/>
              </a:rPr>
              <a:t>Il </a:t>
            </a:r>
            <a:r>
              <a:rPr lang="en-US" sz="2000" dirty="0" err="1">
                <a:latin typeface="Uni Neue Regular" pitchFamily="2" charset="0"/>
              </a:rPr>
              <a:t>mio</a:t>
            </a:r>
            <a:r>
              <a:rPr lang="en-US" sz="2000" dirty="0">
                <a:latin typeface="Uni Neue Regular" pitchFamily="2" charset="0"/>
              </a:rPr>
              <a:t> competitor </a:t>
            </a:r>
            <a:r>
              <a:rPr lang="en-US" sz="2000" dirty="0" err="1">
                <a:latin typeface="Uni Neue Regular" pitchFamily="2" charset="0"/>
              </a:rPr>
              <a:t>principale</a:t>
            </a:r>
            <a:r>
              <a:rPr lang="en-US" sz="2000" dirty="0">
                <a:latin typeface="Uni Neue Regular" pitchFamily="2" charset="0"/>
              </a:rPr>
              <a:t> </a:t>
            </a:r>
            <a:r>
              <a:rPr lang="en-US" sz="2000" dirty="0" err="1">
                <a:latin typeface="Uni Neue Regular" pitchFamily="2" charset="0"/>
              </a:rPr>
              <a:t>è</a:t>
            </a:r>
            <a:r>
              <a:rPr lang="en-US" sz="2000" dirty="0">
                <a:latin typeface="Uni Neue Regular" pitchFamily="2" charset="0"/>
              </a:rPr>
              <a:t> «</a:t>
            </a:r>
            <a:r>
              <a:rPr lang="en-US" sz="2000" dirty="0" err="1">
                <a:latin typeface="Uni Neue Regular" pitchFamily="2" charset="0"/>
              </a:rPr>
              <a:t>Bellifreschi</a:t>
            </a:r>
            <a:r>
              <a:rPr lang="en-US" sz="2000" dirty="0">
                <a:latin typeface="Uni Neue Regular" pitchFamily="2" charset="0"/>
              </a:rPr>
              <a:t>», un </a:t>
            </a:r>
            <a:r>
              <a:rPr lang="en-US" sz="2000" dirty="0" err="1">
                <a:latin typeface="Uni Neue Regular" pitchFamily="2" charset="0"/>
              </a:rPr>
              <a:t>laboratorio</a:t>
            </a:r>
            <a:r>
              <a:rPr lang="en-US" sz="2000" dirty="0">
                <a:latin typeface="Uni Neue Regular" pitchFamily="2" charset="0"/>
              </a:rPr>
              <a:t> </a:t>
            </a:r>
            <a:r>
              <a:rPr lang="en-US" sz="2000" dirty="0" err="1">
                <a:latin typeface="Uni Neue Regular" pitchFamily="2" charset="0"/>
              </a:rPr>
              <a:t>artigianale</a:t>
            </a:r>
            <a:r>
              <a:rPr lang="en-US" sz="2000" dirty="0">
                <a:latin typeface="Uni Neue Regular" pitchFamily="2" charset="0"/>
              </a:rPr>
              <a:t> di </a:t>
            </a:r>
            <a:r>
              <a:rPr lang="en-US" sz="2000" dirty="0" err="1">
                <a:latin typeface="Uni Neue Regular" pitchFamily="2" charset="0"/>
              </a:rPr>
              <a:t>prodotti</a:t>
            </a:r>
            <a:r>
              <a:rPr lang="en-US" sz="2000" dirty="0">
                <a:latin typeface="Uni Neue Regular" pitchFamily="2" charset="0"/>
              </a:rPr>
              <a:t> senza </a:t>
            </a:r>
            <a:r>
              <a:rPr lang="en-US" sz="2000" dirty="0" err="1">
                <a:latin typeface="Uni Neue Regular" pitchFamily="2" charset="0"/>
              </a:rPr>
              <a:t>glutine</a:t>
            </a:r>
            <a:r>
              <a:rPr lang="en-US" sz="2000" dirty="0">
                <a:latin typeface="Uni Neue Regular" pitchFamily="2" charset="0"/>
              </a:rPr>
              <a:t> </a:t>
            </a:r>
            <a:r>
              <a:rPr lang="en-US" sz="2000" dirty="0" err="1">
                <a:latin typeface="Uni Neue Regular" pitchFamily="2" charset="0"/>
              </a:rPr>
              <a:t>della</a:t>
            </a:r>
            <a:r>
              <a:rPr lang="en-US" sz="2000" dirty="0">
                <a:latin typeface="Uni Neue Regular" pitchFamily="2" charset="0"/>
              </a:rPr>
              <a:t> </a:t>
            </a:r>
            <a:r>
              <a:rPr lang="en-US" sz="2000" dirty="0" err="1">
                <a:latin typeface="Uni Neue Regular" pitchFamily="2" charset="0"/>
              </a:rPr>
              <a:t>provincia</a:t>
            </a:r>
            <a:r>
              <a:rPr lang="en-US" sz="2000" dirty="0">
                <a:latin typeface="Uni Neue Regular" pitchFamily="2" charset="0"/>
              </a:rPr>
              <a:t> di Forlì-Cesena.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000" dirty="0">
                <a:latin typeface="Uni Neue Regular" pitchFamily="2" charset="0"/>
              </a:rPr>
              <a:t>Ho </a:t>
            </a:r>
            <a:r>
              <a:rPr lang="en-US" sz="2000" dirty="0" err="1">
                <a:latin typeface="Uni Neue Regular" pitchFamily="2" charset="0"/>
              </a:rPr>
              <a:t>ipotizzato</a:t>
            </a:r>
            <a:r>
              <a:rPr lang="en-US" sz="2000" dirty="0">
                <a:latin typeface="Uni Neue Regular" pitchFamily="2" charset="0"/>
              </a:rPr>
              <a:t> il </a:t>
            </a:r>
            <a:r>
              <a:rPr lang="en-US" sz="2000" dirty="0" err="1">
                <a:latin typeface="Uni Neue Regular" pitchFamily="2" charset="0"/>
              </a:rPr>
              <a:t>loro</a:t>
            </a:r>
            <a:r>
              <a:rPr lang="en-US" sz="2000" dirty="0">
                <a:latin typeface="Uni Neue Regular" pitchFamily="2" charset="0"/>
              </a:rPr>
              <a:t> </a:t>
            </a:r>
            <a:r>
              <a:rPr lang="en-US" sz="2000" dirty="0" err="1">
                <a:latin typeface="Uni Neue Regular" pitchFamily="2" charset="0"/>
              </a:rPr>
              <a:t>potenziale</a:t>
            </a:r>
            <a:r>
              <a:rPr lang="en-US" sz="2000" dirty="0">
                <a:latin typeface="Uni Neue Regular" pitchFamily="2" charset="0"/>
              </a:rPr>
              <a:t> funnel per </a:t>
            </a:r>
            <a:r>
              <a:rPr lang="en-US" sz="2000" dirty="0" err="1">
                <a:latin typeface="Uni Neue Regular" pitchFamily="2" charset="0"/>
              </a:rPr>
              <a:t>studiarne</a:t>
            </a:r>
            <a:r>
              <a:rPr lang="en-US" sz="2000" dirty="0">
                <a:latin typeface="Uni Neue Regular" pitchFamily="2" charset="0"/>
              </a:rPr>
              <a:t> </a:t>
            </a:r>
            <a:r>
              <a:rPr lang="en-US" sz="2000" dirty="0" err="1">
                <a:latin typeface="Uni Neue Regular" pitchFamily="2" charset="0"/>
              </a:rPr>
              <a:t>i</a:t>
            </a:r>
            <a:r>
              <a:rPr lang="en-US" sz="2000" dirty="0">
                <a:latin typeface="Uni Neue Regular" pitchFamily="2" charset="0"/>
              </a:rPr>
              <a:t> </a:t>
            </a:r>
            <a:r>
              <a:rPr lang="en-US" sz="2000" dirty="0" err="1">
                <a:latin typeface="Uni Neue Regular" pitchFamily="2" charset="0"/>
              </a:rPr>
              <a:t>punti</a:t>
            </a:r>
            <a:r>
              <a:rPr lang="en-US" sz="2000" dirty="0">
                <a:latin typeface="Uni Neue Regular" pitchFamily="2" charset="0"/>
              </a:rPr>
              <a:t> di </a:t>
            </a:r>
            <a:r>
              <a:rPr lang="en-US" sz="2000" dirty="0" err="1">
                <a:latin typeface="Uni Neue Regular" pitchFamily="2" charset="0"/>
              </a:rPr>
              <a:t>debolezza</a:t>
            </a:r>
            <a:r>
              <a:rPr lang="en-US" sz="2000" dirty="0">
                <a:latin typeface="Uni Neue Regular" pitchFamily="2" charset="0"/>
              </a:rPr>
              <a:t>.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000" dirty="0" err="1">
                <a:latin typeface="Uni Neue Regular" pitchFamily="2" charset="0"/>
              </a:rPr>
              <a:t>Innanzitutto</a:t>
            </a:r>
            <a:r>
              <a:rPr lang="en-US" sz="2000" dirty="0">
                <a:latin typeface="Uni Neue Regular" pitchFamily="2" charset="0"/>
              </a:rPr>
              <a:t>, </a:t>
            </a:r>
            <a:r>
              <a:rPr lang="en-US" sz="2000" dirty="0" err="1">
                <a:latin typeface="Uni Neue Regular" pitchFamily="2" charset="0"/>
              </a:rPr>
              <a:t>l’azienda</a:t>
            </a:r>
            <a:r>
              <a:rPr lang="en-US" sz="2000" dirty="0">
                <a:latin typeface="Uni Neue Regular" pitchFamily="2" charset="0"/>
              </a:rPr>
              <a:t> </a:t>
            </a:r>
            <a:r>
              <a:rPr lang="en-US" sz="2000" dirty="0" err="1">
                <a:latin typeface="Uni Neue Regular" pitchFamily="2" charset="0"/>
              </a:rPr>
              <a:t>è</a:t>
            </a:r>
            <a:r>
              <a:rPr lang="en-US" sz="2000" dirty="0">
                <a:latin typeface="Uni Neue Regular" pitchFamily="2" charset="0"/>
              </a:rPr>
              <a:t> </a:t>
            </a:r>
            <a:r>
              <a:rPr lang="en-US" sz="2000" dirty="0" err="1">
                <a:latin typeface="Uni Neue Regular" pitchFamily="2" charset="0"/>
              </a:rPr>
              <a:t>attiva</a:t>
            </a:r>
            <a:r>
              <a:rPr lang="en-US" sz="2000" dirty="0">
                <a:latin typeface="Uni Neue Regular" pitchFamily="2" charset="0"/>
              </a:rPr>
              <a:t> solo </a:t>
            </a:r>
            <a:r>
              <a:rPr lang="en-US" sz="2000" dirty="0" err="1">
                <a:latin typeface="Uni Neue Regular" pitchFamily="2" charset="0"/>
              </a:rPr>
              <a:t>sulla</a:t>
            </a:r>
            <a:r>
              <a:rPr lang="en-US" sz="2000" dirty="0">
                <a:latin typeface="Uni Neue Regular" pitchFamily="2" charset="0"/>
              </a:rPr>
              <a:t> </a:t>
            </a:r>
            <a:r>
              <a:rPr lang="en-US" sz="2000" dirty="0" err="1">
                <a:latin typeface="Uni Neue Regular" pitchFamily="2" charset="0"/>
              </a:rPr>
              <a:t>piattaforma</a:t>
            </a:r>
            <a:r>
              <a:rPr lang="en-US" sz="2000" dirty="0">
                <a:latin typeface="Uni Neue Regular" pitchFamily="2" charset="0"/>
              </a:rPr>
              <a:t> Facebook. 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000" dirty="0" err="1">
                <a:latin typeface="Uni Neue Regular" pitchFamily="2" charset="0"/>
              </a:rPr>
              <a:t>Manca</a:t>
            </a:r>
            <a:r>
              <a:rPr lang="en-US" sz="2000" dirty="0">
                <a:latin typeface="Uni Neue Regular" pitchFamily="2" charset="0"/>
              </a:rPr>
              <a:t> la </a:t>
            </a:r>
            <a:r>
              <a:rPr lang="en-US" sz="2000" dirty="0" err="1">
                <a:latin typeface="Uni Neue Regular" pitchFamily="2" charset="0"/>
              </a:rPr>
              <a:t>creazione</a:t>
            </a:r>
            <a:r>
              <a:rPr lang="en-US" sz="2000" dirty="0">
                <a:latin typeface="Uni Neue Regular" pitchFamily="2" charset="0"/>
              </a:rPr>
              <a:t> di una community </a:t>
            </a:r>
            <a:r>
              <a:rPr lang="en-US" sz="2000" dirty="0" err="1">
                <a:latin typeface="Uni Neue Regular" pitchFamily="2" charset="0"/>
              </a:rPr>
              <a:t>attiva</a:t>
            </a:r>
            <a:r>
              <a:rPr lang="en-US" sz="2000" dirty="0">
                <a:latin typeface="Uni Neue Regular" pitchFamily="2" charset="0"/>
              </a:rPr>
              <a:t>. 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000" dirty="0" err="1">
                <a:latin typeface="Uni Neue Regular" pitchFamily="2" charset="0"/>
              </a:rPr>
              <a:t>È</a:t>
            </a:r>
            <a:r>
              <a:rPr lang="en-US" sz="2000" dirty="0">
                <a:latin typeface="Uni Neue Regular" pitchFamily="2" charset="0"/>
              </a:rPr>
              <a:t> </a:t>
            </a:r>
            <a:r>
              <a:rPr lang="en-US" sz="2000" dirty="0" err="1">
                <a:latin typeface="Uni Neue Regular" pitchFamily="2" charset="0"/>
              </a:rPr>
              <a:t>assente</a:t>
            </a:r>
            <a:r>
              <a:rPr lang="en-US" sz="2000" dirty="0">
                <a:latin typeface="Uni Neue Regular" pitchFamily="2" charset="0"/>
              </a:rPr>
              <a:t> la </a:t>
            </a:r>
            <a:r>
              <a:rPr lang="en-US" sz="2000" dirty="0" err="1">
                <a:latin typeface="Uni Neue Regular" pitchFamily="2" charset="0"/>
              </a:rPr>
              <a:t>strategia</a:t>
            </a:r>
            <a:r>
              <a:rPr lang="en-US" sz="2000" dirty="0">
                <a:latin typeface="Uni Neue Regular" pitchFamily="2" charset="0"/>
              </a:rPr>
              <a:t> di remarketing.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000" dirty="0" err="1">
                <a:latin typeface="Uni Neue Regular" pitchFamily="2" charset="0"/>
              </a:rPr>
              <a:t>Manca</a:t>
            </a:r>
            <a:r>
              <a:rPr lang="en-US" sz="2000" dirty="0">
                <a:latin typeface="Uni Neue Regular" pitchFamily="2" charset="0"/>
              </a:rPr>
              <a:t> Lead Magnet.  </a:t>
            </a:r>
          </a:p>
        </p:txBody>
      </p:sp>
    </p:spTree>
    <p:extLst>
      <p:ext uri="{BB962C8B-B14F-4D97-AF65-F5344CB8AC3E}">
        <p14:creationId xmlns:p14="http://schemas.microsoft.com/office/powerpoint/2010/main" val="265219211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>
            <a:extLst>
              <a:ext uri="{FF2B5EF4-FFF2-40B4-BE49-F238E27FC236}">
                <a16:creationId xmlns:a16="http://schemas.microsoft.com/office/drawing/2014/main" id="{6B8BCD6E-A1B8-744D-A82F-4736708299C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9524422" y="-8890600"/>
            <a:ext cx="30741359" cy="246391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6196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7" name="Rectangle 9">
            <a:extLst>
              <a:ext uri="{FF2B5EF4-FFF2-40B4-BE49-F238E27FC236}">
                <a16:creationId xmlns:a16="http://schemas.microsoft.com/office/drawing/2014/main" id="{BAD76F3E-3A97-486B-B402-44400A8B91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26B24166-E31B-DD40-89F1-B81BAA016DCB}"/>
              </a:ext>
            </a:extLst>
          </p:cNvPr>
          <p:cNvSpPr txBox="1"/>
          <p:nvPr/>
        </p:nvSpPr>
        <p:spPr>
          <a:xfrm>
            <a:off x="838199" y="1093788"/>
            <a:ext cx="10506455" cy="296720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200" kern="1200" dirty="0">
                <a:ln w="28575">
                  <a:noFill/>
                </a:ln>
                <a:latin typeface="Uni Neue Regular" pitchFamily="2" charset="0"/>
                <a:ea typeface="+mj-ea"/>
                <a:cs typeface="+mj-cs"/>
              </a:rPr>
              <a:t>FUNNEL STRATEGY</a:t>
            </a:r>
          </a:p>
        </p:txBody>
      </p:sp>
      <p:sp>
        <p:nvSpPr>
          <p:cNvPr id="28" name="Rectangle 11">
            <a:extLst>
              <a:ext uri="{FF2B5EF4-FFF2-40B4-BE49-F238E27FC236}">
                <a16:creationId xmlns:a16="http://schemas.microsoft.com/office/drawing/2014/main" id="{391F6B52-91F4-4AEB-B6DB-29FEBCF28C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41248" y="4331166"/>
            <a:ext cx="10506456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9" name="Rectangle 13">
            <a:extLst>
              <a:ext uri="{FF2B5EF4-FFF2-40B4-BE49-F238E27FC236}">
                <a16:creationId xmlns:a16="http://schemas.microsoft.com/office/drawing/2014/main" id="{2CD6F061-7C53-44F4-9794-953DB70A45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9346882" y="2348839"/>
            <a:ext cx="54864" cy="394677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2837432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ma 3">
            <a:extLst>
              <a:ext uri="{FF2B5EF4-FFF2-40B4-BE49-F238E27FC236}">
                <a16:creationId xmlns:a16="http://schemas.microsoft.com/office/drawing/2014/main" id="{7CC6EA82-E517-F648-A836-77AFDECADFD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852748607"/>
              </p:ext>
            </p:extLst>
          </p:nvPr>
        </p:nvGraphicFramePr>
        <p:xfrm>
          <a:off x="1" y="0"/>
          <a:ext cx="12192000" cy="685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50548465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rapezio 3">
            <a:extLst>
              <a:ext uri="{FF2B5EF4-FFF2-40B4-BE49-F238E27FC236}">
                <a16:creationId xmlns:a16="http://schemas.microsoft.com/office/drawing/2014/main" id="{C2466F3C-7515-2546-9B2F-197DAC74851C}"/>
              </a:ext>
            </a:extLst>
          </p:cNvPr>
          <p:cNvSpPr/>
          <p:nvPr/>
        </p:nvSpPr>
        <p:spPr>
          <a:xfrm rot="5400000">
            <a:off x="311941" y="1281113"/>
            <a:ext cx="4281487" cy="4295774"/>
          </a:xfrm>
          <a:prstGeom prst="trapezoid">
            <a:avLst/>
          </a:prstGeom>
          <a:gradFill flip="none" rotWithShape="1">
            <a:gsLst>
              <a:gs pos="0">
                <a:schemeClr val="accent2">
                  <a:lumMod val="5000"/>
                  <a:lumOff val="95000"/>
                </a:schemeClr>
              </a:gs>
              <a:gs pos="74000">
                <a:schemeClr val="accent2">
                  <a:lumMod val="45000"/>
                  <a:lumOff val="55000"/>
                </a:schemeClr>
              </a:gs>
              <a:gs pos="83000">
                <a:schemeClr val="accent2">
                  <a:lumMod val="45000"/>
                  <a:lumOff val="55000"/>
                </a:schemeClr>
              </a:gs>
              <a:gs pos="100000">
                <a:schemeClr val="accent2">
                  <a:lumMod val="30000"/>
                  <a:lumOff val="70000"/>
                </a:schemeClr>
              </a:gs>
            </a:gsLst>
            <a:lin ang="5400000" scaled="1"/>
            <a:tileRect/>
          </a:gradFill>
          <a:ln>
            <a:gradFill flip="none" rotWithShape="1">
              <a:gsLst>
                <a:gs pos="0">
                  <a:schemeClr val="accent2">
                    <a:lumMod val="5000"/>
                    <a:lumOff val="95000"/>
                  </a:schemeClr>
                </a:gs>
                <a:gs pos="74000">
                  <a:schemeClr val="accent2">
                    <a:lumMod val="45000"/>
                    <a:lumOff val="55000"/>
                  </a:schemeClr>
                </a:gs>
                <a:gs pos="83000">
                  <a:schemeClr val="accent2">
                    <a:lumMod val="45000"/>
                    <a:lumOff val="55000"/>
                  </a:schemeClr>
                </a:gs>
                <a:gs pos="100000">
                  <a:schemeClr val="accent2">
                    <a:lumMod val="30000"/>
                    <a:lumOff val="70000"/>
                  </a:schemeClr>
                </a:gs>
              </a:gsLst>
              <a:lin ang="5400000" scaled="1"/>
              <a:tileRect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5" name="Trapezio 4">
            <a:extLst>
              <a:ext uri="{FF2B5EF4-FFF2-40B4-BE49-F238E27FC236}">
                <a16:creationId xmlns:a16="http://schemas.microsoft.com/office/drawing/2014/main" id="{66923415-1407-9F45-BB40-98494F52A1F1}"/>
              </a:ext>
            </a:extLst>
          </p:cNvPr>
          <p:cNvSpPr/>
          <p:nvPr/>
        </p:nvSpPr>
        <p:spPr>
          <a:xfrm rot="16200000">
            <a:off x="7598573" y="1281114"/>
            <a:ext cx="4281487" cy="4295774"/>
          </a:xfrm>
          <a:prstGeom prst="trapezoid">
            <a:avLst/>
          </a:prstGeom>
          <a:gradFill>
            <a:gsLst>
              <a:gs pos="0">
                <a:schemeClr val="accent2">
                  <a:lumMod val="5000"/>
                  <a:lumOff val="95000"/>
                </a:schemeClr>
              </a:gs>
              <a:gs pos="74000">
                <a:schemeClr val="accent2">
                  <a:lumMod val="45000"/>
                  <a:lumOff val="55000"/>
                </a:schemeClr>
              </a:gs>
              <a:gs pos="83000">
                <a:schemeClr val="accent2">
                  <a:lumMod val="45000"/>
                  <a:lumOff val="55000"/>
                </a:schemeClr>
              </a:gs>
              <a:gs pos="100000">
                <a:schemeClr val="accent2">
                  <a:lumMod val="30000"/>
                  <a:lumOff val="70000"/>
                </a:schemeClr>
              </a:gs>
            </a:gsLst>
            <a:lin ang="5400000" scaled="1"/>
          </a:gradFill>
          <a:ln>
            <a:gradFill flip="none" rotWithShape="1">
              <a:gsLst>
                <a:gs pos="0">
                  <a:schemeClr val="accent2">
                    <a:lumMod val="5000"/>
                    <a:lumOff val="95000"/>
                  </a:schemeClr>
                </a:gs>
                <a:gs pos="74000">
                  <a:schemeClr val="accent2">
                    <a:lumMod val="45000"/>
                    <a:lumOff val="55000"/>
                  </a:schemeClr>
                </a:gs>
                <a:gs pos="83000">
                  <a:schemeClr val="accent2">
                    <a:lumMod val="45000"/>
                    <a:lumOff val="55000"/>
                  </a:schemeClr>
                </a:gs>
                <a:gs pos="100000">
                  <a:schemeClr val="accent2">
                    <a:lumMod val="30000"/>
                    <a:lumOff val="70000"/>
                  </a:schemeClr>
                </a:gs>
              </a:gsLst>
              <a:lin ang="5400000" scaled="1"/>
              <a:tileRect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6" name="Rettangolo 5">
            <a:extLst>
              <a:ext uri="{FF2B5EF4-FFF2-40B4-BE49-F238E27FC236}">
                <a16:creationId xmlns:a16="http://schemas.microsoft.com/office/drawing/2014/main" id="{F60B1A02-1324-5F45-A778-B6702616A439}"/>
              </a:ext>
            </a:extLst>
          </p:cNvPr>
          <p:cNvSpPr/>
          <p:nvPr/>
        </p:nvSpPr>
        <p:spPr>
          <a:xfrm>
            <a:off x="4600574" y="2357438"/>
            <a:ext cx="2990855" cy="2143125"/>
          </a:xfrm>
          <a:prstGeom prst="rect">
            <a:avLst/>
          </a:prstGeom>
          <a:gradFill>
            <a:gsLst>
              <a:gs pos="0">
                <a:srgbClr val="FFEFF7"/>
              </a:gs>
              <a:gs pos="74000">
                <a:srgbClr val="FFEFF7"/>
              </a:gs>
              <a:gs pos="83000">
                <a:srgbClr val="FFEFF7"/>
              </a:gs>
              <a:gs pos="100000">
                <a:srgbClr val="FFEFF7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cxnSp>
        <p:nvCxnSpPr>
          <p:cNvPr id="8" name="Connettore 1 7">
            <a:extLst>
              <a:ext uri="{FF2B5EF4-FFF2-40B4-BE49-F238E27FC236}">
                <a16:creationId xmlns:a16="http://schemas.microsoft.com/office/drawing/2014/main" id="{2A73007D-ED0A-2D49-B098-525664EF1F83}"/>
              </a:ext>
            </a:extLst>
          </p:cNvPr>
          <p:cNvCxnSpPr>
            <a:cxnSpLocks/>
          </p:cNvCxnSpPr>
          <p:nvPr/>
        </p:nvCxnSpPr>
        <p:spPr>
          <a:xfrm>
            <a:off x="1614488" y="1614488"/>
            <a:ext cx="0" cy="3614737"/>
          </a:xfrm>
          <a:prstGeom prst="line">
            <a:avLst/>
          </a:prstGeom>
          <a:ln>
            <a:solidFill>
              <a:srgbClr val="FF005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onnettore 1 15">
            <a:extLst>
              <a:ext uri="{FF2B5EF4-FFF2-40B4-BE49-F238E27FC236}">
                <a16:creationId xmlns:a16="http://schemas.microsoft.com/office/drawing/2014/main" id="{D91DADF8-9A5F-0E4A-A891-7472B05BA5FF}"/>
              </a:ext>
            </a:extLst>
          </p:cNvPr>
          <p:cNvCxnSpPr/>
          <p:nvPr/>
        </p:nvCxnSpPr>
        <p:spPr>
          <a:xfrm>
            <a:off x="2728913" y="1885950"/>
            <a:ext cx="0" cy="3086100"/>
          </a:xfrm>
          <a:prstGeom prst="line">
            <a:avLst/>
          </a:prstGeom>
          <a:ln>
            <a:solidFill>
              <a:srgbClr val="FF005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onnettore 1 17">
            <a:extLst>
              <a:ext uri="{FF2B5EF4-FFF2-40B4-BE49-F238E27FC236}">
                <a16:creationId xmlns:a16="http://schemas.microsoft.com/office/drawing/2014/main" id="{EB9E1235-2D27-824B-918C-302E8C5D1009}"/>
              </a:ext>
            </a:extLst>
          </p:cNvPr>
          <p:cNvCxnSpPr>
            <a:cxnSpLocks/>
          </p:cNvCxnSpPr>
          <p:nvPr/>
        </p:nvCxnSpPr>
        <p:spPr>
          <a:xfrm>
            <a:off x="3657600" y="2114550"/>
            <a:ext cx="0" cy="2628900"/>
          </a:xfrm>
          <a:prstGeom prst="line">
            <a:avLst/>
          </a:prstGeom>
          <a:ln>
            <a:solidFill>
              <a:srgbClr val="FF005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Connettore 1 20">
            <a:extLst>
              <a:ext uri="{FF2B5EF4-FFF2-40B4-BE49-F238E27FC236}">
                <a16:creationId xmlns:a16="http://schemas.microsoft.com/office/drawing/2014/main" id="{B8845AF1-0A13-EE41-B639-05470A88101E}"/>
              </a:ext>
            </a:extLst>
          </p:cNvPr>
          <p:cNvCxnSpPr>
            <a:cxnSpLocks/>
          </p:cNvCxnSpPr>
          <p:nvPr/>
        </p:nvCxnSpPr>
        <p:spPr>
          <a:xfrm>
            <a:off x="8539163" y="2114550"/>
            <a:ext cx="0" cy="2628900"/>
          </a:xfrm>
          <a:prstGeom prst="line">
            <a:avLst/>
          </a:prstGeom>
          <a:ln>
            <a:solidFill>
              <a:srgbClr val="FF005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Connettore 1 21">
            <a:extLst>
              <a:ext uri="{FF2B5EF4-FFF2-40B4-BE49-F238E27FC236}">
                <a16:creationId xmlns:a16="http://schemas.microsoft.com/office/drawing/2014/main" id="{F8805AD6-17C2-8D46-B7E6-D8ED6F3055DC}"/>
              </a:ext>
            </a:extLst>
          </p:cNvPr>
          <p:cNvCxnSpPr/>
          <p:nvPr/>
        </p:nvCxnSpPr>
        <p:spPr>
          <a:xfrm>
            <a:off x="9496426" y="1878806"/>
            <a:ext cx="0" cy="3086100"/>
          </a:xfrm>
          <a:prstGeom prst="line">
            <a:avLst/>
          </a:prstGeom>
          <a:ln>
            <a:solidFill>
              <a:srgbClr val="FF005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Connettore 1 22">
            <a:extLst>
              <a:ext uri="{FF2B5EF4-FFF2-40B4-BE49-F238E27FC236}">
                <a16:creationId xmlns:a16="http://schemas.microsoft.com/office/drawing/2014/main" id="{574F81AD-1C27-4645-8CD8-873A66A9AE27}"/>
              </a:ext>
            </a:extLst>
          </p:cNvPr>
          <p:cNvCxnSpPr>
            <a:cxnSpLocks/>
          </p:cNvCxnSpPr>
          <p:nvPr/>
        </p:nvCxnSpPr>
        <p:spPr>
          <a:xfrm>
            <a:off x="10553701" y="1621631"/>
            <a:ext cx="0" cy="3614737"/>
          </a:xfrm>
          <a:prstGeom prst="line">
            <a:avLst/>
          </a:prstGeom>
          <a:ln>
            <a:solidFill>
              <a:srgbClr val="FF005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CasellaDiTesto 23">
            <a:extLst>
              <a:ext uri="{FF2B5EF4-FFF2-40B4-BE49-F238E27FC236}">
                <a16:creationId xmlns:a16="http://schemas.microsoft.com/office/drawing/2014/main" id="{1D74D286-F032-934F-B033-238597FAC2E3}"/>
              </a:ext>
            </a:extLst>
          </p:cNvPr>
          <p:cNvSpPr txBox="1"/>
          <p:nvPr/>
        </p:nvSpPr>
        <p:spPr>
          <a:xfrm>
            <a:off x="757504" y="2114550"/>
            <a:ext cx="404278" cy="25853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t-IT" dirty="0">
                <a:ln w="19050">
                  <a:solidFill>
                    <a:srgbClr val="FF0054"/>
                  </a:solidFill>
                </a:ln>
                <a:solidFill>
                  <a:srgbClr val="FF0054"/>
                </a:solidFill>
                <a:latin typeface="Uni Neue Regular" pitchFamily="2" charset="0"/>
              </a:rPr>
              <a:t>A</a:t>
            </a:r>
          </a:p>
          <a:p>
            <a:pPr algn="ctr"/>
            <a:r>
              <a:rPr lang="it-IT" dirty="0" err="1">
                <a:ln w="19050">
                  <a:solidFill>
                    <a:srgbClr val="FF0054"/>
                  </a:solidFill>
                </a:ln>
                <a:solidFill>
                  <a:srgbClr val="FF0054"/>
                </a:solidFill>
                <a:latin typeface="Uni Neue Regular" pitchFamily="2" charset="0"/>
              </a:rPr>
              <a:t>W</a:t>
            </a:r>
            <a:endParaRPr lang="it-IT" dirty="0">
              <a:ln w="19050">
                <a:solidFill>
                  <a:srgbClr val="FF0054"/>
                </a:solidFill>
              </a:ln>
              <a:solidFill>
                <a:srgbClr val="FF0054"/>
              </a:solidFill>
              <a:latin typeface="Uni Neue Regular" pitchFamily="2" charset="0"/>
            </a:endParaRPr>
          </a:p>
          <a:p>
            <a:pPr algn="ctr"/>
            <a:r>
              <a:rPr lang="it-IT" dirty="0">
                <a:ln w="19050">
                  <a:solidFill>
                    <a:srgbClr val="FF0054"/>
                  </a:solidFill>
                </a:ln>
                <a:solidFill>
                  <a:srgbClr val="FF0054"/>
                </a:solidFill>
                <a:latin typeface="Uni Neue Regular" pitchFamily="2" charset="0"/>
              </a:rPr>
              <a:t>A</a:t>
            </a:r>
          </a:p>
          <a:p>
            <a:pPr algn="ctr"/>
            <a:r>
              <a:rPr lang="it-IT" dirty="0" err="1">
                <a:ln w="19050">
                  <a:solidFill>
                    <a:srgbClr val="FF0054"/>
                  </a:solidFill>
                </a:ln>
                <a:solidFill>
                  <a:srgbClr val="FF0054"/>
                </a:solidFill>
                <a:latin typeface="Uni Neue Regular" pitchFamily="2" charset="0"/>
              </a:rPr>
              <a:t>R</a:t>
            </a:r>
            <a:endParaRPr lang="it-IT" dirty="0">
              <a:ln w="19050">
                <a:solidFill>
                  <a:srgbClr val="FF0054"/>
                </a:solidFill>
              </a:ln>
              <a:solidFill>
                <a:srgbClr val="FF0054"/>
              </a:solidFill>
              <a:latin typeface="Uni Neue Regular" pitchFamily="2" charset="0"/>
            </a:endParaRPr>
          </a:p>
          <a:p>
            <a:pPr algn="ctr"/>
            <a:r>
              <a:rPr lang="it-IT" dirty="0">
                <a:ln w="19050">
                  <a:solidFill>
                    <a:srgbClr val="FF0054"/>
                  </a:solidFill>
                </a:ln>
                <a:solidFill>
                  <a:srgbClr val="FF0054"/>
                </a:solidFill>
                <a:latin typeface="Uni Neue Regular" pitchFamily="2" charset="0"/>
              </a:rPr>
              <a:t>E</a:t>
            </a:r>
          </a:p>
          <a:p>
            <a:pPr algn="ctr"/>
            <a:r>
              <a:rPr lang="it-IT" dirty="0" err="1">
                <a:ln w="19050">
                  <a:solidFill>
                    <a:srgbClr val="FF0054"/>
                  </a:solidFill>
                </a:ln>
                <a:solidFill>
                  <a:srgbClr val="FF0054"/>
                </a:solidFill>
                <a:latin typeface="Uni Neue Regular" pitchFamily="2" charset="0"/>
              </a:rPr>
              <a:t>N</a:t>
            </a:r>
            <a:endParaRPr lang="it-IT" dirty="0">
              <a:ln w="19050">
                <a:solidFill>
                  <a:srgbClr val="FF0054"/>
                </a:solidFill>
              </a:ln>
              <a:solidFill>
                <a:srgbClr val="FF0054"/>
              </a:solidFill>
              <a:latin typeface="Uni Neue Regular" pitchFamily="2" charset="0"/>
            </a:endParaRPr>
          </a:p>
          <a:p>
            <a:pPr algn="ctr"/>
            <a:r>
              <a:rPr lang="it-IT" dirty="0">
                <a:ln w="19050">
                  <a:solidFill>
                    <a:srgbClr val="FF0054"/>
                  </a:solidFill>
                </a:ln>
                <a:solidFill>
                  <a:srgbClr val="FF0054"/>
                </a:solidFill>
                <a:latin typeface="Uni Neue Regular" pitchFamily="2" charset="0"/>
              </a:rPr>
              <a:t>E</a:t>
            </a:r>
          </a:p>
          <a:p>
            <a:pPr algn="ctr"/>
            <a:r>
              <a:rPr lang="it-IT" dirty="0" err="1">
                <a:ln w="19050">
                  <a:solidFill>
                    <a:srgbClr val="FF0054"/>
                  </a:solidFill>
                </a:ln>
                <a:solidFill>
                  <a:srgbClr val="FF0054"/>
                </a:solidFill>
                <a:latin typeface="Uni Neue Regular" pitchFamily="2" charset="0"/>
              </a:rPr>
              <a:t>S</a:t>
            </a:r>
            <a:endParaRPr lang="it-IT" dirty="0">
              <a:ln w="19050">
                <a:solidFill>
                  <a:srgbClr val="FF0054"/>
                </a:solidFill>
              </a:ln>
              <a:solidFill>
                <a:srgbClr val="FF0054"/>
              </a:solidFill>
              <a:latin typeface="Uni Neue Regular" pitchFamily="2" charset="0"/>
            </a:endParaRPr>
          </a:p>
          <a:p>
            <a:pPr algn="ctr"/>
            <a:r>
              <a:rPr lang="it-IT" dirty="0" err="1">
                <a:ln w="19050">
                  <a:solidFill>
                    <a:srgbClr val="FF0054"/>
                  </a:solidFill>
                </a:ln>
                <a:solidFill>
                  <a:srgbClr val="FF0054"/>
                </a:solidFill>
                <a:latin typeface="Uni Neue Regular" pitchFamily="2" charset="0"/>
              </a:rPr>
              <a:t>S</a:t>
            </a:r>
            <a:endParaRPr lang="it-IT" dirty="0">
              <a:ln w="19050">
                <a:solidFill>
                  <a:srgbClr val="FF0054"/>
                </a:solidFill>
              </a:ln>
              <a:solidFill>
                <a:srgbClr val="FF0054"/>
              </a:solidFill>
              <a:latin typeface="Uni Neue Regular" pitchFamily="2" charset="0"/>
            </a:endParaRPr>
          </a:p>
        </p:txBody>
      </p:sp>
      <p:sp>
        <p:nvSpPr>
          <p:cNvPr id="25" name="CasellaDiTesto 24">
            <a:extLst>
              <a:ext uri="{FF2B5EF4-FFF2-40B4-BE49-F238E27FC236}">
                <a16:creationId xmlns:a16="http://schemas.microsoft.com/office/drawing/2014/main" id="{D5B058AE-2001-DD42-990E-6FE7C7CE1301}"/>
              </a:ext>
            </a:extLst>
          </p:cNvPr>
          <p:cNvSpPr txBox="1"/>
          <p:nvPr/>
        </p:nvSpPr>
        <p:spPr>
          <a:xfrm>
            <a:off x="2067997" y="2253049"/>
            <a:ext cx="346570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t-IT" dirty="0">
                <a:ln w="19050">
                  <a:solidFill>
                    <a:srgbClr val="FF0054"/>
                  </a:solidFill>
                </a:ln>
                <a:solidFill>
                  <a:srgbClr val="FF0054"/>
                </a:solidFill>
                <a:latin typeface="Uni Neue Regular" pitchFamily="2" charset="0"/>
              </a:rPr>
              <a:t>I</a:t>
            </a:r>
          </a:p>
          <a:p>
            <a:pPr algn="ctr"/>
            <a:r>
              <a:rPr lang="it-IT" dirty="0" err="1">
                <a:ln w="19050">
                  <a:solidFill>
                    <a:srgbClr val="FF0054"/>
                  </a:solidFill>
                </a:ln>
                <a:solidFill>
                  <a:srgbClr val="FF0054"/>
                </a:solidFill>
                <a:latin typeface="Uni Neue Regular" pitchFamily="2" charset="0"/>
              </a:rPr>
              <a:t>N</a:t>
            </a:r>
            <a:endParaRPr lang="it-IT" dirty="0">
              <a:ln w="19050">
                <a:solidFill>
                  <a:srgbClr val="FF0054"/>
                </a:solidFill>
              </a:ln>
              <a:solidFill>
                <a:srgbClr val="FF0054"/>
              </a:solidFill>
              <a:latin typeface="Uni Neue Regular" pitchFamily="2" charset="0"/>
            </a:endParaRPr>
          </a:p>
          <a:p>
            <a:pPr algn="ctr"/>
            <a:r>
              <a:rPr lang="it-IT" dirty="0">
                <a:ln w="19050">
                  <a:solidFill>
                    <a:srgbClr val="FF0054"/>
                  </a:solidFill>
                </a:ln>
                <a:solidFill>
                  <a:srgbClr val="FF0054"/>
                </a:solidFill>
                <a:latin typeface="Uni Neue Regular" pitchFamily="2" charset="0"/>
              </a:rPr>
              <a:t>T</a:t>
            </a:r>
          </a:p>
          <a:p>
            <a:pPr algn="ctr"/>
            <a:r>
              <a:rPr lang="it-IT" dirty="0">
                <a:ln w="19050">
                  <a:solidFill>
                    <a:srgbClr val="FF0054"/>
                  </a:solidFill>
                </a:ln>
                <a:solidFill>
                  <a:srgbClr val="FF0054"/>
                </a:solidFill>
                <a:latin typeface="Uni Neue Regular" pitchFamily="2" charset="0"/>
              </a:rPr>
              <a:t>E</a:t>
            </a:r>
          </a:p>
          <a:p>
            <a:pPr algn="ctr"/>
            <a:r>
              <a:rPr lang="it-IT" dirty="0" err="1">
                <a:ln w="19050">
                  <a:solidFill>
                    <a:srgbClr val="FF0054"/>
                  </a:solidFill>
                </a:ln>
                <a:solidFill>
                  <a:srgbClr val="FF0054"/>
                </a:solidFill>
                <a:latin typeface="Uni Neue Regular" pitchFamily="2" charset="0"/>
              </a:rPr>
              <a:t>R</a:t>
            </a:r>
            <a:endParaRPr lang="it-IT" dirty="0">
              <a:ln w="19050">
                <a:solidFill>
                  <a:srgbClr val="FF0054"/>
                </a:solidFill>
              </a:ln>
              <a:solidFill>
                <a:srgbClr val="FF0054"/>
              </a:solidFill>
              <a:latin typeface="Uni Neue Regular" pitchFamily="2" charset="0"/>
            </a:endParaRPr>
          </a:p>
          <a:p>
            <a:pPr algn="ctr"/>
            <a:r>
              <a:rPr lang="it-IT" dirty="0">
                <a:ln w="19050">
                  <a:solidFill>
                    <a:srgbClr val="FF0054"/>
                  </a:solidFill>
                </a:ln>
                <a:solidFill>
                  <a:srgbClr val="FF0054"/>
                </a:solidFill>
                <a:latin typeface="Uni Neue Regular" pitchFamily="2" charset="0"/>
              </a:rPr>
              <a:t>E</a:t>
            </a:r>
          </a:p>
          <a:p>
            <a:pPr algn="ctr"/>
            <a:r>
              <a:rPr lang="it-IT" dirty="0" err="1">
                <a:ln w="19050">
                  <a:solidFill>
                    <a:srgbClr val="FF0054"/>
                  </a:solidFill>
                </a:ln>
                <a:solidFill>
                  <a:srgbClr val="FF0054"/>
                </a:solidFill>
                <a:latin typeface="Uni Neue Regular" pitchFamily="2" charset="0"/>
              </a:rPr>
              <a:t>S</a:t>
            </a:r>
            <a:endParaRPr lang="it-IT" dirty="0">
              <a:ln w="19050">
                <a:solidFill>
                  <a:srgbClr val="FF0054"/>
                </a:solidFill>
              </a:ln>
              <a:solidFill>
                <a:srgbClr val="FF0054"/>
              </a:solidFill>
              <a:latin typeface="Uni Neue Regular" pitchFamily="2" charset="0"/>
            </a:endParaRPr>
          </a:p>
          <a:p>
            <a:pPr algn="ctr"/>
            <a:r>
              <a:rPr lang="it-IT" dirty="0">
                <a:ln w="19050">
                  <a:solidFill>
                    <a:srgbClr val="FF0054"/>
                  </a:solidFill>
                </a:ln>
                <a:solidFill>
                  <a:srgbClr val="FF0054"/>
                </a:solidFill>
                <a:latin typeface="Uni Neue Regular" pitchFamily="2" charset="0"/>
              </a:rPr>
              <a:t>T</a:t>
            </a:r>
          </a:p>
        </p:txBody>
      </p:sp>
      <p:sp>
        <p:nvSpPr>
          <p:cNvPr id="26" name="CasellaDiTesto 25">
            <a:extLst>
              <a:ext uri="{FF2B5EF4-FFF2-40B4-BE49-F238E27FC236}">
                <a16:creationId xmlns:a16="http://schemas.microsoft.com/office/drawing/2014/main" id="{00369C35-A6A2-0240-B4FF-27F4D1B52400}"/>
              </a:ext>
            </a:extLst>
          </p:cNvPr>
          <p:cNvSpPr txBox="1"/>
          <p:nvPr/>
        </p:nvSpPr>
        <p:spPr>
          <a:xfrm>
            <a:off x="3012454" y="2274837"/>
            <a:ext cx="346570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t-IT" dirty="0">
                <a:ln w="19050">
                  <a:solidFill>
                    <a:srgbClr val="FF0054"/>
                  </a:solidFill>
                </a:ln>
                <a:solidFill>
                  <a:srgbClr val="FF0054"/>
                </a:solidFill>
                <a:latin typeface="Uni Neue Regular" pitchFamily="2" charset="0"/>
              </a:rPr>
              <a:t>D</a:t>
            </a:r>
          </a:p>
          <a:p>
            <a:pPr algn="ctr"/>
            <a:r>
              <a:rPr lang="it-IT" dirty="0">
                <a:ln w="19050">
                  <a:solidFill>
                    <a:srgbClr val="FF0054"/>
                  </a:solidFill>
                </a:ln>
                <a:solidFill>
                  <a:srgbClr val="FF0054"/>
                </a:solidFill>
                <a:latin typeface="Uni Neue Regular" pitchFamily="2" charset="0"/>
              </a:rPr>
              <a:t>E</a:t>
            </a:r>
          </a:p>
          <a:p>
            <a:pPr algn="ctr"/>
            <a:r>
              <a:rPr lang="it-IT" dirty="0">
                <a:ln w="19050">
                  <a:solidFill>
                    <a:srgbClr val="FF0054"/>
                  </a:solidFill>
                </a:ln>
                <a:solidFill>
                  <a:srgbClr val="FF0054"/>
                </a:solidFill>
                <a:latin typeface="Uni Neue Regular" pitchFamily="2" charset="0"/>
              </a:rPr>
              <a:t>C</a:t>
            </a:r>
          </a:p>
          <a:p>
            <a:pPr algn="ctr"/>
            <a:r>
              <a:rPr lang="it-IT" dirty="0">
                <a:ln w="19050">
                  <a:solidFill>
                    <a:srgbClr val="FF0054"/>
                  </a:solidFill>
                </a:ln>
                <a:solidFill>
                  <a:srgbClr val="FF0054"/>
                </a:solidFill>
                <a:latin typeface="Uni Neue Regular" pitchFamily="2" charset="0"/>
              </a:rPr>
              <a:t>I</a:t>
            </a:r>
          </a:p>
          <a:p>
            <a:pPr algn="ctr"/>
            <a:r>
              <a:rPr lang="it-IT" dirty="0" err="1">
                <a:ln w="19050">
                  <a:solidFill>
                    <a:srgbClr val="FF0054"/>
                  </a:solidFill>
                </a:ln>
                <a:solidFill>
                  <a:srgbClr val="FF0054"/>
                </a:solidFill>
                <a:latin typeface="Uni Neue Regular" pitchFamily="2" charset="0"/>
              </a:rPr>
              <a:t>S</a:t>
            </a:r>
            <a:endParaRPr lang="it-IT" dirty="0">
              <a:ln w="19050">
                <a:solidFill>
                  <a:srgbClr val="FF0054"/>
                </a:solidFill>
              </a:ln>
              <a:solidFill>
                <a:srgbClr val="FF0054"/>
              </a:solidFill>
              <a:latin typeface="Uni Neue Regular" pitchFamily="2" charset="0"/>
            </a:endParaRPr>
          </a:p>
          <a:p>
            <a:pPr algn="ctr"/>
            <a:r>
              <a:rPr lang="it-IT" dirty="0">
                <a:ln w="19050">
                  <a:solidFill>
                    <a:srgbClr val="FF0054"/>
                  </a:solidFill>
                </a:ln>
                <a:solidFill>
                  <a:srgbClr val="FF0054"/>
                </a:solidFill>
                <a:latin typeface="Uni Neue Regular" pitchFamily="2" charset="0"/>
              </a:rPr>
              <a:t>I</a:t>
            </a:r>
          </a:p>
          <a:p>
            <a:pPr algn="ctr"/>
            <a:r>
              <a:rPr lang="it-IT" dirty="0">
                <a:ln w="19050">
                  <a:solidFill>
                    <a:srgbClr val="FF0054"/>
                  </a:solidFill>
                </a:ln>
                <a:solidFill>
                  <a:srgbClr val="FF0054"/>
                </a:solidFill>
                <a:latin typeface="Uni Neue Regular" pitchFamily="2" charset="0"/>
              </a:rPr>
              <a:t>O</a:t>
            </a:r>
          </a:p>
          <a:p>
            <a:r>
              <a:rPr lang="it-IT" dirty="0" err="1">
                <a:ln w="19050">
                  <a:solidFill>
                    <a:srgbClr val="FF0054"/>
                  </a:solidFill>
                </a:ln>
                <a:solidFill>
                  <a:srgbClr val="FF0054"/>
                </a:solidFill>
                <a:latin typeface="Uni Neue Regular" pitchFamily="2" charset="0"/>
              </a:rPr>
              <a:t>N</a:t>
            </a:r>
            <a:endParaRPr lang="it-IT" dirty="0">
              <a:ln w="19050">
                <a:solidFill>
                  <a:srgbClr val="FF0054"/>
                </a:solidFill>
              </a:ln>
              <a:solidFill>
                <a:srgbClr val="FF0054"/>
              </a:solidFill>
              <a:latin typeface="Uni Neue Regular" pitchFamily="2" charset="0"/>
            </a:endParaRPr>
          </a:p>
        </p:txBody>
      </p:sp>
      <p:sp>
        <p:nvSpPr>
          <p:cNvPr id="27" name="CasellaDiTesto 26">
            <a:extLst>
              <a:ext uri="{FF2B5EF4-FFF2-40B4-BE49-F238E27FC236}">
                <a16:creationId xmlns:a16="http://schemas.microsoft.com/office/drawing/2014/main" id="{3DF12D48-3BEB-214F-9C4D-5E1C18C18B9C}"/>
              </a:ext>
            </a:extLst>
          </p:cNvPr>
          <p:cNvSpPr txBox="1"/>
          <p:nvPr/>
        </p:nvSpPr>
        <p:spPr>
          <a:xfrm>
            <a:off x="4009230" y="2551836"/>
            <a:ext cx="346570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t-IT" dirty="0">
                <a:ln w="19050">
                  <a:solidFill>
                    <a:srgbClr val="FF0054"/>
                  </a:solidFill>
                </a:ln>
                <a:solidFill>
                  <a:srgbClr val="FF0054"/>
                </a:solidFill>
                <a:latin typeface="Uni Neue Regular" pitchFamily="2" charset="0"/>
              </a:rPr>
              <a:t>A</a:t>
            </a:r>
          </a:p>
          <a:p>
            <a:pPr algn="ctr"/>
            <a:r>
              <a:rPr lang="it-IT" dirty="0">
                <a:ln w="19050">
                  <a:solidFill>
                    <a:srgbClr val="FF0054"/>
                  </a:solidFill>
                </a:ln>
                <a:solidFill>
                  <a:srgbClr val="FF0054"/>
                </a:solidFill>
                <a:latin typeface="Uni Neue Regular" pitchFamily="2" charset="0"/>
              </a:rPr>
              <a:t>C</a:t>
            </a:r>
          </a:p>
          <a:p>
            <a:pPr algn="ctr"/>
            <a:r>
              <a:rPr lang="it-IT" dirty="0">
                <a:ln w="19050">
                  <a:solidFill>
                    <a:srgbClr val="FF0054"/>
                  </a:solidFill>
                </a:ln>
                <a:solidFill>
                  <a:srgbClr val="FF0054"/>
                </a:solidFill>
                <a:latin typeface="Uni Neue Regular" pitchFamily="2" charset="0"/>
              </a:rPr>
              <a:t>T</a:t>
            </a:r>
          </a:p>
          <a:p>
            <a:pPr algn="ctr"/>
            <a:r>
              <a:rPr lang="it-IT" dirty="0">
                <a:ln w="19050">
                  <a:solidFill>
                    <a:srgbClr val="FF0054"/>
                  </a:solidFill>
                </a:ln>
                <a:solidFill>
                  <a:srgbClr val="FF0054"/>
                </a:solidFill>
                <a:latin typeface="Uni Neue Regular" pitchFamily="2" charset="0"/>
              </a:rPr>
              <a:t>I</a:t>
            </a:r>
          </a:p>
          <a:p>
            <a:pPr algn="ctr"/>
            <a:r>
              <a:rPr lang="it-IT" dirty="0">
                <a:ln w="19050">
                  <a:solidFill>
                    <a:srgbClr val="FF0054"/>
                  </a:solidFill>
                </a:ln>
                <a:solidFill>
                  <a:srgbClr val="FF0054"/>
                </a:solidFill>
                <a:latin typeface="Uni Neue Regular" pitchFamily="2" charset="0"/>
              </a:rPr>
              <a:t>O</a:t>
            </a:r>
          </a:p>
          <a:p>
            <a:pPr algn="ctr"/>
            <a:r>
              <a:rPr lang="it-IT" dirty="0" err="1">
                <a:ln w="19050">
                  <a:solidFill>
                    <a:srgbClr val="FF0054"/>
                  </a:solidFill>
                </a:ln>
                <a:solidFill>
                  <a:srgbClr val="FF0054"/>
                </a:solidFill>
                <a:latin typeface="Uni Neue Regular" pitchFamily="2" charset="0"/>
              </a:rPr>
              <a:t>N</a:t>
            </a:r>
            <a:endParaRPr lang="it-IT" dirty="0">
              <a:ln w="19050">
                <a:solidFill>
                  <a:srgbClr val="FF0054"/>
                </a:solidFill>
              </a:ln>
              <a:solidFill>
                <a:srgbClr val="FF0054"/>
              </a:solidFill>
              <a:latin typeface="Uni Neue Regular" pitchFamily="2" charset="0"/>
            </a:endParaRPr>
          </a:p>
        </p:txBody>
      </p:sp>
      <p:sp>
        <p:nvSpPr>
          <p:cNvPr id="28" name="CasellaDiTesto 27">
            <a:extLst>
              <a:ext uri="{FF2B5EF4-FFF2-40B4-BE49-F238E27FC236}">
                <a16:creationId xmlns:a16="http://schemas.microsoft.com/office/drawing/2014/main" id="{E318FAD6-01F4-A843-A382-D25186E587CE}"/>
              </a:ext>
            </a:extLst>
          </p:cNvPr>
          <p:cNvSpPr txBox="1"/>
          <p:nvPr/>
        </p:nvSpPr>
        <p:spPr>
          <a:xfrm>
            <a:off x="5313062" y="3084045"/>
            <a:ext cx="152157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t-IT" dirty="0">
                <a:ln w="19050">
                  <a:solidFill>
                    <a:srgbClr val="FF0054"/>
                  </a:solidFill>
                </a:ln>
                <a:solidFill>
                  <a:srgbClr val="FF0054"/>
                </a:solidFill>
                <a:latin typeface="Uni Neue Regular" pitchFamily="2" charset="0"/>
              </a:rPr>
              <a:t>KEEP</a:t>
            </a:r>
          </a:p>
          <a:p>
            <a:pPr algn="ctr"/>
            <a:r>
              <a:rPr lang="it-IT" dirty="0">
                <a:ln w="19050">
                  <a:solidFill>
                    <a:srgbClr val="FF0054"/>
                  </a:solidFill>
                </a:ln>
                <a:solidFill>
                  <a:srgbClr val="FF0054"/>
                </a:solidFill>
                <a:latin typeface="Uni Neue Regular" pitchFamily="2" charset="0"/>
              </a:rPr>
              <a:t>CUSTOMERS</a:t>
            </a:r>
          </a:p>
        </p:txBody>
      </p:sp>
      <p:sp>
        <p:nvSpPr>
          <p:cNvPr id="30" name="CasellaDiTesto 29">
            <a:extLst>
              <a:ext uri="{FF2B5EF4-FFF2-40B4-BE49-F238E27FC236}">
                <a16:creationId xmlns:a16="http://schemas.microsoft.com/office/drawing/2014/main" id="{32F99709-3CE3-CB47-B5F4-D8A6D7DD6800}"/>
              </a:ext>
            </a:extLst>
          </p:cNvPr>
          <p:cNvSpPr txBox="1"/>
          <p:nvPr/>
        </p:nvSpPr>
        <p:spPr>
          <a:xfrm>
            <a:off x="7945091" y="2469238"/>
            <a:ext cx="341760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t-IT" dirty="0">
                <a:ln w="19050">
                  <a:solidFill>
                    <a:srgbClr val="FF0054"/>
                  </a:solidFill>
                </a:ln>
                <a:solidFill>
                  <a:srgbClr val="FF0054"/>
                </a:solidFill>
                <a:latin typeface="Uni Neue Regular" pitchFamily="2" charset="0"/>
              </a:rPr>
              <a:t>U</a:t>
            </a:r>
          </a:p>
          <a:p>
            <a:pPr algn="ctr"/>
            <a:r>
              <a:rPr lang="it-IT" dirty="0" err="1">
                <a:ln w="19050">
                  <a:solidFill>
                    <a:srgbClr val="FF0054"/>
                  </a:solidFill>
                </a:ln>
                <a:solidFill>
                  <a:srgbClr val="FF0054"/>
                </a:solidFill>
                <a:latin typeface="Uni Neue Regular" pitchFamily="2" charset="0"/>
              </a:rPr>
              <a:t>P</a:t>
            </a:r>
            <a:endParaRPr lang="it-IT" dirty="0">
              <a:ln w="19050">
                <a:solidFill>
                  <a:srgbClr val="FF0054"/>
                </a:solidFill>
              </a:ln>
              <a:solidFill>
                <a:srgbClr val="FF0054"/>
              </a:solidFill>
              <a:latin typeface="Uni Neue Regular" pitchFamily="2" charset="0"/>
            </a:endParaRPr>
          </a:p>
          <a:p>
            <a:pPr algn="ctr"/>
            <a:r>
              <a:rPr lang="it-IT" dirty="0">
                <a:ln w="19050">
                  <a:solidFill>
                    <a:srgbClr val="FF0054"/>
                  </a:solidFill>
                </a:ln>
                <a:solidFill>
                  <a:srgbClr val="FF0054"/>
                </a:solidFill>
                <a:latin typeface="Uni Neue Regular" pitchFamily="2" charset="0"/>
              </a:rPr>
              <a:t>-</a:t>
            </a:r>
          </a:p>
          <a:p>
            <a:pPr algn="ctr"/>
            <a:r>
              <a:rPr lang="it-IT" dirty="0" err="1">
                <a:ln w="19050">
                  <a:solidFill>
                    <a:srgbClr val="FF0054"/>
                  </a:solidFill>
                </a:ln>
                <a:solidFill>
                  <a:srgbClr val="FF0054"/>
                </a:solidFill>
                <a:latin typeface="Uni Neue Regular" pitchFamily="2" charset="0"/>
              </a:rPr>
              <a:t>S</a:t>
            </a:r>
            <a:endParaRPr lang="it-IT" dirty="0">
              <a:ln w="19050">
                <a:solidFill>
                  <a:srgbClr val="FF0054"/>
                </a:solidFill>
              </a:ln>
              <a:solidFill>
                <a:srgbClr val="FF0054"/>
              </a:solidFill>
              <a:latin typeface="Uni Neue Regular" pitchFamily="2" charset="0"/>
            </a:endParaRPr>
          </a:p>
          <a:p>
            <a:pPr algn="ctr"/>
            <a:r>
              <a:rPr lang="it-IT" dirty="0">
                <a:ln w="19050">
                  <a:solidFill>
                    <a:srgbClr val="FF0054"/>
                  </a:solidFill>
                </a:ln>
                <a:solidFill>
                  <a:srgbClr val="FF0054"/>
                </a:solidFill>
                <a:latin typeface="Uni Neue Regular" pitchFamily="2" charset="0"/>
              </a:rPr>
              <a:t>E</a:t>
            </a:r>
          </a:p>
          <a:p>
            <a:pPr algn="ctr"/>
            <a:r>
              <a:rPr lang="it-IT" dirty="0">
                <a:ln w="19050">
                  <a:solidFill>
                    <a:srgbClr val="FF0054"/>
                  </a:solidFill>
                </a:ln>
                <a:solidFill>
                  <a:srgbClr val="FF0054"/>
                </a:solidFill>
                <a:latin typeface="Uni Neue Regular" pitchFamily="2" charset="0"/>
              </a:rPr>
              <a:t>L</a:t>
            </a:r>
          </a:p>
          <a:p>
            <a:pPr algn="ctr"/>
            <a:r>
              <a:rPr lang="it-IT" dirty="0">
                <a:ln w="19050">
                  <a:solidFill>
                    <a:srgbClr val="FF0054"/>
                  </a:solidFill>
                </a:ln>
                <a:solidFill>
                  <a:srgbClr val="FF0054"/>
                </a:solidFill>
                <a:latin typeface="Uni Neue Regular" pitchFamily="2" charset="0"/>
              </a:rPr>
              <a:t>L</a:t>
            </a:r>
          </a:p>
        </p:txBody>
      </p:sp>
      <p:sp>
        <p:nvSpPr>
          <p:cNvPr id="31" name="CasellaDiTesto 30">
            <a:extLst>
              <a:ext uri="{FF2B5EF4-FFF2-40B4-BE49-F238E27FC236}">
                <a16:creationId xmlns:a16="http://schemas.microsoft.com/office/drawing/2014/main" id="{C3AC8910-E71A-594B-9305-431CB96E46C6}"/>
              </a:ext>
            </a:extLst>
          </p:cNvPr>
          <p:cNvSpPr txBox="1"/>
          <p:nvPr/>
        </p:nvSpPr>
        <p:spPr>
          <a:xfrm>
            <a:off x="8900928" y="2192238"/>
            <a:ext cx="346570" cy="25853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t-IT" dirty="0" err="1">
                <a:ln w="19050">
                  <a:solidFill>
                    <a:srgbClr val="FF0054"/>
                  </a:solidFill>
                </a:ln>
                <a:solidFill>
                  <a:srgbClr val="FF0054"/>
                </a:solidFill>
                <a:latin typeface="Uni Neue Regular" pitchFamily="2" charset="0"/>
              </a:rPr>
              <a:t>N</a:t>
            </a:r>
            <a:endParaRPr lang="it-IT" dirty="0">
              <a:ln w="19050">
                <a:solidFill>
                  <a:srgbClr val="FF0054"/>
                </a:solidFill>
              </a:ln>
              <a:solidFill>
                <a:srgbClr val="FF0054"/>
              </a:solidFill>
              <a:latin typeface="Uni Neue Regular" pitchFamily="2" charset="0"/>
            </a:endParaRPr>
          </a:p>
          <a:p>
            <a:pPr algn="ctr"/>
            <a:r>
              <a:rPr lang="it-IT" dirty="0">
                <a:ln w="19050">
                  <a:solidFill>
                    <a:srgbClr val="FF0054"/>
                  </a:solidFill>
                </a:ln>
                <a:solidFill>
                  <a:srgbClr val="FF0054"/>
                </a:solidFill>
                <a:latin typeface="Uni Neue Regular" pitchFamily="2" charset="0"/>
              </a:rPr>
              <a:t>E</a:t>
            </a:r>
          </a:p>
          <a:p>
            <a:pPr algn="ctr"/>
            <a:r>
              <a:rPr lang="it-IT" dirty="0">
                <a:ln w="19050">
                  <a:solidFill>
                    <a:srgbClr val="FF0054"/>
                  </a:solidFill>
                </a:ln>
                <a:solidFill>
                  <a:srgbClr val="FF0054"/>
                </a:solidFill>
                <a:latin typeface="Uni Neue Regular" pitchFamily="2" charset="0"/>
              </a:rPr>
              <a:t>X</a:t>
            </a:r>
          </a:p>
          <a:p>
            <a:pPr algn="ctr"/>
            <a:r>
              <a:rPr lang="it-IT" dirty="0">
                <a:ln w="19050">
                  <a:solidFill>
                    <a:srgbClr val="FF0054"/>
                  </a:solidFill>
                </a:ln>
                <a:solidFill>
                  <a:srgbClr val="FF0054"/>
                </a:solidFill>
                <a:latin typeface="Uni Neue Regular" pitchFamily="2" charset="0"/>
              </a:rPr>
              <a:t>T</a:t>
            </a:r>
          </a:p>
          <a:p>
            <a:pPr algn="ctr"/>
            <a:r>
              <a:rPr lang="it-IT" dirty="0">
                <a:ln w="19050">
                  <a:solidFill>
                    <a:srgbClr val="FF0054"/>
                  </a:solidFill>
                </a:ln>
                <a:solidFill>
                  <a:srgbClr val="FF0054"/>
                </a:solidFill>
                <a:latin typeface="Uni Neue Regular" pitchFamily="2" charset="0"/>
              </a:rPr>
              <a:t>-</a:t>
            </a:r>
          </a:p>
          <a:p>
            <a:pPr algn="ctr"/>
            <a:r>
              <a:rPr lang="it-IT" dirty="0" err="1">
                <a:ln w="19050">
                  <a:solidFill>
                    <a:srgbClr val="FF0054"/>
                  </a:solidFill>
                </a:ln>
                <a:solidFill>
                  <a:srgbClr val="FF0054"/>
                </a:solidFill>
                <a:latin typeface="Uni Neue Regular" pitchFamily="2" charset="0"/>
              </a:rPr>
              <a:t>S</a:t>
            </a:r>
            <a:endParaRPr lang="it-IT" dirty="0">
              <a:ln w="19050">
                <a:solidFill>
                  <a:srgbClr val="FF0054"/>
                </a:solidFill>
              </a:ln>
              <a:solidFill>
                <a:srgbClr val="FF0054"/>
              </a:solidFill>
              <a:latin typeface="Uni Neue Regular" pitchFamily="2" charset="0"/>
            </a:endParaRPr>
          </a:p>
          <a:p>
            <a:pPr algn="ctr"/>
            <a:r>
              <a:rPr lang="it-IT" dirty="0">
                <a:ln w="19050">
                  <a:solidFill>
                    <a:srgbClr val="FF0054"/>
                  </a:solidFill>
                </a:ln>
                <a:solidFill>
                  <a:srgbClr val="FF0054"/>
                </a:solidFill>
                <a:latin typeface="Uni Neue Regular" pitchFamily="2" charset="0"/>
              </a:rPr>
              <a:t>E</a:t>
            </a:r>
          </a:p>
          <a:p>
            <a:pPr algn="ctr"/>
            <a:r>
              <a:rPr lang="it-IT" dirty="0">
                <a:ln w="19050">
                  <a:solidFill>
                    <a:srgbClr val="FF0054"/>
                  </a:solidFill>
                </a:ln>
                <a:solidFill>
                  <a:srgbClr val="FF0054"/>
                </a:solidFill>
                <a:latin typeface="Uni Neue Regular" pitchFamily="2" charset="0"/>
              </a:rPr>
              <a:t>L</a:t>
            </a:r>
          </a:p>
          <a:p>
            <a:pPr algn="ctr"/>
            <a:r>
              <a:rPr lang="it-IT" dirty="0">
                <a:ln w="19050">
                  <a:solidFill>
                    <a:srgbClr val="FF0054"/>
                  </a:solidFill>
                </a:ln>
                <a:solidFill>
                  <a:srgbClr val="FF0054"/>
                </a:solidFill>
                <a:latin typeface="Uni Neue Regular" pitchFamily="2" charset="0"/>
              </a:rPr>
              <a:t>L</a:t>
            </a:r>
          </a:p>
        </p:txBody>
      </p:sp>
      <p:sp>
        <p:nvSpPr>
          <p:cNvPr id="32" name="CasellaDiTesto 31">
            <a:extLst>
              <a:ext uri="{FF2B5EF4-FFF2-40B4-BE49-F238E27FC236}">
                <a16:creationId xmlns:a16="http://schemas.microsoft.com/office/drawing/2014/main" id="{5E756426-FE77-F840-94C8-8161297C2B8B}"/>
              </a:ext>
            </a:extLst>
          </p:cNvPr>
          <p:cNvSpPr txBox="1"/>
          <p:nvPr/>
        </p:nvSpPr>
        <p:spPr>
          <a:xfrm>
            <a:off x="9796904" y="2053738"/>
            <a:ext cx="336952" cy="286232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t-IT" dirty="0">
                <a:ln w="19050">
                  <a:solidFill>
                    <a:srgbClr val="FF0054"/>
                  </a:solidFill>
                </a:ln>
                <a:solidFill>
                  <a:srgbClr val="FF0054"/>
                </a:solidFill>
                <a:latin typeface="Uni Neue Regular" pitchFamily="2" charset="0"/>
              </a:rPr>
              <a:t>C</a:t>
            </a:r>
          </a:p>
          <a:p>
            <a:pPr algn="ctr"/>
            <a:r>
              <a:rPr lang="it-IT" dirty="0" err="1">
                <a:ln w="19050">
                  <a:solidFill>
                    <a:srgbClr val="FF0054"/>
                  </a:solidFill>
                </a:ln>
                <a:solidFill>
                  <a:srgbClr val="FF0054"/>
                </a:solidFill>
                <a:latin typeface="Uni Neue Regular" pitchFamily="2" charset="0"/>
              </a:rPr>
              <a:t>R</a:t>
            </a:r>
            <a:endParaRPr lang="it-IT" dirty="0">
              <a:ln w="19050">
                <a:solidFill>
                  <a:srgbClr val="FF0054"/>
                </a:solidFill>
              </a:ln>
              <a:solidFill>
                <a:srgbClr val="FF0054"/>
              </a:solidFill>
              <a:latin typeface="Uni Neue Regular" pitchFamily="2" charset="0"/>
            </a:endParaRPr>
          </a:p>
          <a:p>
            <a:pPr algn="ctr"/>
            <a:r>
              <a:rPr lang="it-IT" dirty="0">
                <a:ln w="19050">
                  <a:solidFill>
                    <a:srgbClr val="FF0054"/>
                  </a:solidFill>
                </a:ln>
                <a:solidFill>
                  <a:srgbClr val="FF0054"/>
                </a:solidFill>
                <a:latin typeface="Uni Neue Regular" pitchFamily="2" charset="0"/>
              </a:rPr>
              <a:t>O</a:t>
            </a:r>
          </a:p>
          <a:p>
            <a:pPr algn="ctr"/>
            <a:r>
              <a:rPr lang="it-IT" dirty="0" err="1">
                <a:ln w="19050">
                  <a:solidFill>
                    <a:srgbClr val="FF0054"/>
                  </a:solidFill>
                </a:ln>
                <a:solidFill>
                  <a:srgbClr val="FF0054"/>
                </a:solidFill>
                <a:latin typeface="Uni Neue Regular" pitchFamily="2" charset="0"/>
              </a:rPr>
              <a:t>S</a:t>
            </a:r>
            <a:endParaRPr lang="it-IT" dirty="0">
              <a:ln w="19050">
                <a:solidFill>
                  <a:srgbClr val="FF0054"/>
                </a:solidFill>
              </a:ln>
              <a:solidFill>
                <a:srgbClr val="FF0054"/>
              </a:solidFill>
              <a:latin typeface="Uni Neue Regular" pitchFamily="2" charset="0"/>
            </a:endParaRPr>
          </a:p>
          <a:p>
            <a:pPr algn="ctr"/>
            <a:r>
              <a:rPr lang="it-IT" dirty="0" err="1">
                <a:ln w="19050">
                  <a:solidFill>
                    <a:srgbClr val="FF0054"/>
                  </a:solidFill>
                </a:ln>
                <a:solidFill>
                  <a:srgbClr val="FF0054"/>
                </a:solidFill>
                <a:latin typeface="Uni Neue Regular" pitchFamily="2" charset="0"/>
              </a:rPr>
              <a:t>S</a:t>
            </a:r>
            <a:endParaRPr lang="it-IT" dirty="0">
              <a:ln w="19050">
                <a:solidFill>
                  <a:srgbClr val="FF0054"/>
                </a:solidFill>
              </a:ln>
              <a:solidFill>
                <a:srgbClr val="FF0054"/>
              </a:solidFill>
              <a:latin typeface="Uni Neue Regular" pitchFamily="2" charset="0"/>
            </a:endParaRPr>
          </a:p>
          <a:p>
            <a:pPr algn="ctr"/>
            <a:r>
              <a:rPr lang="it-IT" dirty="0">
                <a:ln w="19050">
                  <a:solidFill>
                    <a:srgbClr val="FF0054"/>
                  </a:solidFill>
                </a:ln>
                <a:solidFill>
                  <a:srgbClr val="FF0054"/>
                </a:solidFill>
                <a:latin typeface="Uni Neue Regular" pitchFamily="2" charset="0"/>
              </a:rPr>
              <a:t>-</a:t>
            </a:r>
          </a:p>
          <a:p>
            <a:pPr algn="ctr"/>
            <a:r>
              <a:rPr lang="it-IT" dirty="0" err="1">
                <a:ln w="19050">
                  <a:solidFill>
                    <a:srgbClr val="FF0054"/>
                  </a:solidFill>
                </a:ln>
                <a:solidFill>
                  <a:srgbClr val="FF0054"/>
                </a:solidFill>
                <a:latin typeface="Uni Neue Regular" pitchFamily="2" charset="0"/>
              </a:rPr>
              <a:t>S</a:t>
            </a:r>
            <a:endParaRPr lang="it-IT" dirty="0">
              <a:ln w="19050">
                <a:solidFill>
                  <a:srgbClr val="FF0054"/>
                </a:solidFill>
              </a:ln>
              <a:solidFill>
                <a:srgbClr val="FF0054"/>
              </a:solidFill>
              <a:latin typeface="Uni Neue Regular" pitchFamily="2" charset="0"/>
            </a:endParaRPr>
          </a:p>
          <a:p>
            <a:pPr algn="ctr"/>
            <a:r>
              <a:rPr lang="it-IT" dirty="0">
                <a:ln w="19050">
                  <a:solidFill>
                    <a:srgbClr val="FF0054"/>
                  </a:solidFill>
                </a:ln>
                <a:solidFill>
                  <a:srgbClr val="FF0054"/>
                </a:solidFill>
                <a:latin typeface="Uni Neue Regular" pitchFamily="2" charset="0"/>
              </a:rPr>
              <a:t>E</a:t>
            </a:r>
          </a:p>
          <a:p>
            <a:pPr algn="ctr"/>
            <a:r>
              <a:rPr lang="it-IT" dirty="0">
                <a:ln w="19050">
                  <a:solidFill>
                    <a:srgbClr val="FF0054"/>
                  </a:solidFill>
                </a:ln>
                <a:solidFill>
                  <a:srgbClr val="FF0054"/>
                </a:solidFill>
                <a:latin typeface="Uni Neue Regular" pitchFamily="2" charset="0"/>
              </a:rPr>
              <a:t>L</a:t>
            </a:r>
          </a:p>
          <a:p>
            <a:pPr algn="ctr"/>
            <a:r>
              <a:rPr lang="it-IT" dirty="0">
                <a:ln w="19050">
                  <a:solidFill>
                    <a:srgbClr val="FF0054"/>
                  </a:solidFill>
                </a:ln>
                <a:solidFill>
                  <a:srgbClr val="FF0054"/>
                </a:solidFill>
                <a:latin typeface="Uni Neue Regular" pitchFamily="2" charset="0"/>
              </a:rPr>
              <a:t>L</a:t>
            </a:r>
          </a:p>
        </p:txBody>
      </p:sp>
      <p:sp>
        <p:nvSpPr>
          <p:cNvPr id="33" name="CasellaDiTesto 32">
            <a:extLst>
              <a:ext uri="{FF2B5EF4-FFF2-40B4-BE49-F238E27FC236}">
                <a16:creationId xmlns:a16="http://schemas.microsoft.com/office/drawing/2014/main" id="{FDF17936-2470-7F42-AE05-CB93398FDE72}"/>
              </a:ext>
            </a:extLst>
          </p:cNvPr>
          <p:cNvSpPr txBox="1"/>
          <p:nvPr/>
        </p:nvSpPr>
        <p:spPr>
          <a:xfrm>
            <a:off x="11199479" y="2114548"/>
            <a:ext cx="330540" cy="25853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t-IT" dirty="0" err="1">
                <a:ln w="19050">
                  <a:solidFill>
                    <a:srgbClr val="FF0054"/>
                  </a:solidFill>
                </a:ln>
                <a:solidFill>
                  <a:srgbClr val="FF0054"/>
                </a:solidFill>
                <a:latin typeface="Uni Neue Regular" pitchFamily="2" charset="0"/>
              </a:rPr>
              <a:t>R</a:t>
            </a:r>
            <a:endParaRPr lang="it-IT" dirty="0">
              <a:ln w="19050">
                <a:solidFill>
                  <a:srgbClr val="FF0054"/>
                </a:solidFill>
              </a:ln>
              <a:solidFill>
                <a:srgbClr val="FF0054"/>
              </a:solidFill>
              <a:latin typeface="Uni Neue Regular" pitchFamily="2" charset="0"/>
            </a:endParaRPr>
          </a:p>
          <a:p>
            <a:pPr algn="ctr"/>
            <a:r>
              <a:rPr lang="it-IT" dirty="0">
                <a:ln w="19050">
                  <a:solidFill>
                    <a:srgbClr val="FF0054"/>
                  </a:solidFill>
                </a:ln>
                <a:solidFill>
                  <a:srgbClr val="FF0054"/>
                </a:solidFill>
                <a:latin typeface="Uni Neue Regular" pitchFamily="2" charset="0"/>
              </a:rPr>
              <a:t>E</a:t>
            </a:r>
          </a:p>
          <a:p>
            <a:pPr algn="ctr"/>
            <a:r>
              <a:rPr lang="it-IT" dirty="0" err="1">
                <a:ln w="19050">
                  <a:solidFill>
                    <a:srgbClr val="FF0054"/>
                  </a:solidFill>
                </a:ln>
                <a:solidFill>
                  <a:srgbClr val="FF0054"/>
                </a:solidFill>
                <a:latin typeface="Uni Neue Regular" pitchFamily="2" charset="0"/>
              </a:rPr>
              <a:t>F</a:t>
            </a:r>
            <a:endParaRPr lang="it-IT" dirty="0">
              <a:ln w="19050">
                <a:solidFill>
                  <a:srgbClr val="FF0054"/>
                </a:solidFill>
              </a:ln>
              <a:solidFill>
                <a:srgbClr val="FF0054"/>
              </a:solidFill>
              <a:latin typeface="Uni Neue Regular" pitchFamily="2" charset="0"/>
            </a:endParaRPr>
          </a:p>
          <a:p>
            <a:pPr algn="ctr"/>
            <a:r>
              <a:rPr lang="it-IT" dirty="0">
                <a:ln w="19050">
                  <a:solidFill>
                    <a:srgbClr val="FF0054"/>
                  </a:solidFill>
                </a:ln>
                <a:solidFill>
                  <a:srgbClr val="FF0054"/>
                </a:solidFill>
                <a:latin typeface="Uni Neue Regular" pitchFamily="2" charset="0"/>
              </a:rPr>
              <a:t>E</a:t>
            </a:r>
          </a:p>
          <a:p>
            <a:pPr algn="ctr"/>
            <a:r>
              <a:rPr lang="it-IT" dirty="0" err="1">
                <a:ln w="19050">
                  <a:solidFill>
                    <a:srgbClr val="FF0054"/>
                  </a:solidFill>
                </a:ln>
                <a:solidFill>
                  <a:srgbClr val="FF0054"/>
                </a:solidFill>
                <a:latin typeface="Uni Neue Regular" pitchFamily="2" charset="0"/>
              </a:rPr>
              <a:t>R</a:t>
            </a:r>
            <a:endParaRPr lang="it-IT" dirty="0">
              <a:ln w="19050">
                <a:solidFill>
                  <a:srgbClr val="FF0054"/>
                </a:solidFill>
              </a:ln>
              <a:solidFill>
                <a:srgbClr val="FF0054"/>
              </a:solidFill>
              <a:latin typeface="Uni Neue Regular" pitchFamily="2" charset="0"/>
            </a:endParaRPr>
          </a:p>
          <a:p>
            <a:pPr algn="ctr"/>
            <a:r>
              <a:rPr lang="it-IT" dirty="0" err="1">
                <a:ln w="19050">
                  <a:solidFill>
                    <a:srgbClr val="FF0054"/>
                  </a:solidFill>
                </a:ln>
                <a:solidFill>
                  <a:srgbClr val="FF0054"/>
                </a:solidFill>
                <a:latin typeface="Uni Neue Regular" pitchFamily="2" charset="0"/>
              </a:rPr>
              <a:t>R</a:t>
            </a:r>
            <a:endParaRPr lang="it-IT" dirty="0">
              <a:ln w="19050">
                <a:solidFill>
                  <a:srgbClr val="FF0054"/>
                </a:solidFill>
              </a:ln>
              <a:solidFill>
                <a:srgbClr val="FF0054"/>
              </a:solidFill>
              <a:latin typeface="Uni Neue Regular" pitchFamily="2" charset="0"/>
            </a:endParaRPr>
          </a:p>
          <a:p>
            <a:pPr algn="ctr"/>
            <a:r>
              <a:rPr lang="it-IT" dirty="0">
                <a:ln w="19050">
                  <a:solidFill>
                    <a:srgbClr val="FF0054"/>
                  </a:solidFill>
                </a:ln>
                <a:solidFill>
                  <a:srgbClr val="FF0054"/>
                </a:solidFill>
                <a:latin typeface="Uni Neue Regular" pitchFamily="2" charset="0"/>
              </a:rPr>
              <a:t>A</a:t>
            </a:r>
          </a:p>
          <a:p>
            <a:pPr algn="ctr"/>
            <a:r>
              <a:rPr lang="it-IT" dirty="0">
                <a:ln w="19050">
                  <a:solidFill>
                    <a:srgbClr val="FF0054"/>
                  </a:solidFill>
                </a:ln>
                <a:solidFill>
                  <a:srgbClr val="FF0054"/>
                </a:solidFill>
                <a:latin typeface="Uni Neue Regular" pitchFamily="2" charset="0"/>
              </a:rPr>
              <a:t>L</a:t>
            </a:r>
          </a:p>
          <a:p>
            <a:pPr algn="ctr"/>
            <a:r>
              <a:rPr lang="it-IT" dirty="0" err="1">
                <a:ln w="19050">
                  <a:solidFill>
                    <a:srgbClr val="FF0054"/>
                  </a:solidFill>
                </a:ln>
                <a:solidFill>
                  <a:srgbClr val="FF0054"/>
                </a:solidFill>
                <a:latin typeface="Uni Neue Regular" pitchFamily="2" charset="0"/>
              </a:rPr>
              <a:t>S</a:t>
            </a:r>
            <a:endParaRPr lang="it-IT" dirty="0">
              <a:ln w="19050">
                <a:solidFill>
                  <a:srgbClr val="FF0054"/>
                </a:solidFill>
              </a:ln>
              <a:solidFill>
                <a:srgbClr val="FF0054"/>
              </a:solidFill>
              <a:latin typeface="Uni Neue Regular" pitchFamily="2" charset="0"/>
            </a:endParaRPr>
          </a:p>
        </p:txBody>
      </p:sp>
      <p:sp>
        <p:nvSpPr>
          <p:cNvPr id="34" name="CasellaDiTesto 33">
            <a:extLst>
              <a:ext uri="{FF2B5EF4-FFF2-40B4-BE49-F238E27FC236}">
                <a16:creationId xmlns:a16="http://schemas.microsoft.com/office/drawing/2014/main" id="{5D7ADE5D-8190-044E-A08F-2B05A7AF55C8}"/>
              </a:ext>
            </a:extLst>
          </p:cNvPr>
          <p:cNvSpPr txBox="1"/>
          <p:nvPr/>
        </p:nvSpPr>
        <p:spPr>
          <a:xfrm>
            <a:off x="15630525" y="-814388"/>
            <a:ext cx="184731" cy="369332"/>
          </a:xfrm>
          <a:prstGeom prst="rect">
            <a:avLst/>
          </a:prstGeom>
          <a:noFill/>
          <a:ln w="19050">
            <a:solidFill>
              <a:srgbClr val="FF0054"/>
            </a:solidFill>
          </a:ln>
        </p:spPr>
        <p:txBody>
          <a:bodyPr wrap="none" rtlCol="0">
            <a:spAutoFit/>
          </a:bodyPr>
          <a:lstStyle/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72973403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magine 6" descr="Immagine che contiene testo, luce&#10;&#10;Descrizione generata automaticamente">
            <a:extLst>
              <a:ext uri="{FF2B5EF4-FFF2-40B4-BE49-F238E27FC236}">
                <a16:creationId xmlns:a16="http://schemas.microsoft.com/office/drawing/2014/main" id="{A3ED8DBE-87ED-D54F-B3BA-62E3A355404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77824"/>
            <a:ext cx="12192000" cy="51023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827088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6" name="Rectangle 55">
            <a:extLst>
              <a:ext uri="{FF2B5EF4-FFF2-40B4-BE49-F238E27FC236}">
                <a16:creationId xmlns:a16="http://schemas.microsoft.com/office/drawing/2014/main" id="{0B9EE3F3-89B7-43C3-8651-C4C9683099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4EC6FF53-4355-F746-BEBD-6C0B63A2F764}"/>
              </a:ext>
            </a:extLst>
          </p:cNvPr>
          <p:cNvSpPr txBox="1"/>
          <p:nvPr/>
        </p:nvSpPr>
        <p:spPr>
          <a:xfrm>
            <a:off x="411480" y="991443"/>
            <a:ext cx="4443154" cy="1087819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2800" kern="1200" dirty="0">
                <a:solidFill>
                  <a:schemeClr val="tx1"/>
                </a:solidFill>
                <a:latin typeface="Uni Neue Regular" pitchFamily="2" charset="0"/>
                <a:ea typeface="+mj-ea"/>
                <a:cs typeface="+mj-cs"/>
              </a:rPr>
              <a:t>AWARENESS</a:t>
            </a:r>
          </a:p>
        </p:txBody>
      </p:sp>
      <p:sp>
        <p:nvSpPr>
          <p:cNvPr id="58" name="Rectangle 57">
            <a:extLst>
              <a:ext uri="{FF2B5EF4-FFF2-40B4-BE49-F238E27FC236}">
                <a16:creationId xmlns:a16="http://schemas.microsoft.com/office/drawing/2014/main" id="{33AE4636-AEEC-45D6-84D4-7AC2DA48EC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649223" y="387939"/>
            <a:ext cx="73152" cy="54864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60" name="Rectangle 59">
            <a:extLst>
              <a:ext uri="{FF2B5EF4-FFF2-40B4-BE49-F238E27FC236}">
                <a16:creationId xmlns:a16="http://schemas.microsoft.com/office/drawing/2014/main" id="{8D9CE0F4-2EB2-4F1F-8AAC-DB3571D9FE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11480" y="2285541"/>
            <a:ext cx="438912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4BB8A2E7-4B7A-3C46-9628-C2B860AFED2E}"/>
              </a:ext>
            </a:extLst>
          </p:cNvPr>
          <p:cNvSpPr txBox="1"/>
          <p:nvPr/>
        </p:nvSpPr>
        <p:spPr>
          <a:xfrm>
            <a:off x="214314" y="2225078"/>
            <a:ext cx="6272212" cy="457756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1600" dirty="0">
                <a:latin typeface="Uni Neue Regular" pitchFamily="2" charset="0"/>
              </a:rPr>
              <a:t>Dopo aver </a:t>
            </a:r>
            <a:r>
              <a:rPr lang="en-US" sz="1600" dirty="0" err="1">
                <a:latin typeface="Uni Neue Regular" pitchFamily="2" charset="0"/>
              </a:rPr>
              <a:t>analizzato</a:t>
            </a:r>
            <a:r>
              <a:rPr lang="en-US" sz="1600" dirty="0">
                <a:latin typeface="Uni Neue Regular" pitchFamily="2" charset="0"/>
              </a:rPr>
              <a:t> la </a:t>
            </a:r>
            <a:r>
              <a:rPr lang="en-US" sz="1600" dirty="0" err="1">
                <a:latin typeface="Uni Neue Regular" pitchFamily="2" charset="0"/>
              </a:rPr>
              <a:t>mia</a:t>
            </a:r>
            <a:r>
              <a:rPr lang="en-US" sz="1600" dirty="0">
                <a:latin typeface="Uni Neue Regular" pitchFamily="2" charset="0"/>
              </a:rPr>
              <a:t> target audience e aver </a:t>
            </a:r>
            <a:r>
              <a:rPr lang="en-US" sz="1600" dirty="0" err="1">
                <a:latin typeface="Uni Neue Regular" pitchFamily="2" charset="0"/>
              </a:rPr>
              <a:t>studiato</a:t>
            </a:r>
            <a:r>
              <a:rPr lang="en-US" sz="1600" dirty="0">
                <a:latin typeface="Uni Neue Regular" pitchFamily="2" charset="0"/>
              </a:rPr>
              <a:t> </a:t>
            </a:r>
            <a:r>
              <a:rPr lang="en-US" sz="1600" dirty="0" err="1">
                <a:latin typeface="Uni Neue Regular" pitchFamily="2" charset="0"/>
              </a:rPr>
              <a:t>i</a:t>
            </a:r>
            <a:r>
              <a:rPr lang="en-US" sz="1600" dirty="0">
                <a:latin typeface="Uni Neue Regular" pitchFamily="2" charset="0"/>
              </a:rPr>
              <a:t> </a:t>
            </a:r>
            <a:r>
              <a:rPr lang="en-US" sz="1600" dirty="0" err="1">
                <a:latin typeface="Uni Neue Regular" pitchFamily="2" charset="0"/>
              </a:rPr>
              <a:t>miei</a:t>
            </a:r>
            <a:r>
              <a:rPr lang="en-US" sz="1600" dirty="0">
                <a:latin typeface="Uni Neue Regular" pitchFamily="2" charset="0"/>
              </a:rPr>
              <a:t> competitor (reverse engineering), </a:t>
            </a:r>
            <a:r>
              <a:rPr lang="en-US" sz="1600" dirty="0" err="1">
                <a:latin typeface="Uni Neue Regular" pitchFamily="2" charset="0"/>
              </a:rPr>
              <a:t>inizio</a:t>
            </a:r>
            <a:r>
              <a:rPr lang="en-US" sz="1600" dirty="0">
                <a:latin typeface="Uni Neue Regular" pitchFamily="2" charset="0"/>
              </a:rPr>
              <a:t> con la prima </a:t>
            </a:r>
            <a:r>
              <a:rPr lang="en-US" sz="1600" dirty="0" err="1">
                <a:latin typeface="Uni Neue Regular" pitchFamily="2" charset="0"/>
              </a:rPr>
              <a:t>fase</a:t>
            </a:r>
            <a:r>
              <a:rPr lang="en-US" sz="1600" dirty="0">
                <a:latin typeface="Uni Neue Regular" pitchFamily="2" charset="0"/>
              </a:rPr>
              <a:t> </a:t>
            </a:r>
            <a:r>
              <a:rPr lang="en-US" sz="1600" dirty="0" err="1">
                <a:latin typeface="Uni Neue Regular" pitchFamily="2" charset="0"/>
              </a:rPr>
              <a:t>della</a:t>
            </a:r>
            <a:r>
              <a:rPr lang="en-US" sz="1600" dirty="0">
                <a:latin typeface="Uni Neue Regular" pitchFamily="2" charset="0"/>
              </a:rPr>
              <a:t> Funnel strategy. Il </a:t>
            </a:r>
            <a:r>
              <a:rPr lang="en-US" sz="1600" dirty="0" err="1">
                <a:latin typeface="Uni Neue Regular" pitchFamily="2" charset="0"/>
              </a:rPr>
              <a:t>mio</a:t>
            </a:r>
            <a:r>
              <a:rPr lang="en-US" sz="1600" dirty="0">
                <a:latin typeface="Uni Neue Regular" pitchFamily="2" charset="0"/>
              </a:rPr>
              <a:t> </a:t>
            </a:r>
            <a:r>
              <a:rPr lang="en-US" sz="1600" dirty="0" err="1">
                <a:latin typeface="Uni Neue Regular" pitchFamily="2" charset="0"/>
              </a:rPr>
              <a:t>obiettivo</a:t>
            </a:r>
            <a:r>
              <a:rPr lang="en-US" sz="1600" dirty="0">
                <a:latin typeface="Uni Neue Regular" pitchFamily="2" charset="0"/>
              </a:rPr>
              <a:t> </a:t>
            </a:r>
            <a:r>
              <a:rPr lang="en-US" sz="1600" dirty="0" err="1">
                <a:latin typeface="Uni Neue Regular" pitchFamily="2" charset="0"/>
              </a:rPr>
              <a:t>è</a:t>
            </a:r>
            <a:r>
              <a:rPr lang="en-US" sz="1600" dirty="0">
                <a:latin typeface="Uni Neue Regular" pitchFamily="2" charset="0"/>
              </a:rPr>
              <a:t> </a:t>
            </a:r>
            <a:r>
              <a:rPr lang="en-US" sz="1600" dirty="0" err="1">
                <a:latin typeface="Uni Neue Regular" pitchFamily="2" charset="0"/>
              </a:rPr>
              <a:t>trasformare</a:t>
            </a:r>
            <a:r>
              <a:rPr lang="en-US" sz="1600" dirty="0">
                <a:latin typeface="Uni Neue Regular" pitchFamily="2" charset="0"/>
              </a:rPr>
              <a:t> il </a:t>
            </a:r>
            <a:r>
              <a:rPr lang="en-US" sz="1600" dirty="0" err="1">
                <a:latin typeface="Uni Neue Regular" pitchFamily="2" charset="0"/>
              </a:rPr>
              <a:t>consumatore</a:t>
            </a:r>
            <a:r>
              <a:rPr lang="en-US" sz="1600" dirty="0">
                <a:latin typeface="Uni Neue Regular" pitchFamily="2" charset="0"/>
              </a:rPr>
              <a:t> </a:t>
            </a:r>
            <a:r>
              <a:rPr lang="en-US" sz="1600" dirty="0" err="1">
                <a:latin typeface="Uni Neue Regular" pitchFamily="2" charset="0"/>
              </a:rPr>
              <a:t>iniziale</a:t>
            </a:r>
            <a:r>
              <a:rPr lang="en-US" sz="1600" dirty="0">
                <a:latin typeface="Uni Neue Regular" pitchFamily="2" charset="0"/>
              </a:rPr>
              <a:t> (=&gt; visitor  =&gt; prospect =&gt; lead) in </a:t>
            </a:r>
            <a:r>
              <a:rPr lang="en-US" sz="1600" dirty="0" err="1">
                <a:latin typeface="Uni Neue Regular" pitchFamily="2" charset="0"/>
              </a:rPr>
              <a:t>acquirente</a:t>
            </a:r>
            <a:r>
              <a:rPr lang="en-US" sz="1600" dirty="0">
                <a:latin typeface="Uni Neue Regular" pitchFamily="2" charset="0"/>
              </a:rPr>
              <a:t> finale.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1600" dirty="0">
                <a:latin typeface="Uni Neue Regular" pitchFamily="2" charset="0"/>
              </a:rPr>
              <a:t>Il primo step </a:t>
            </a:r>
            <a:r>
              <a:rPr lang="en-US" sz="1600" dirty="0" err="1">
                <a:latin typeface="Uni Neue Regular" pitchFamily="2" charset="0"/>
              </a:rPr>
              <a:t>è</a:t>
            </a:r>
            <a:r>
              <a:rPr lang="en-US" sz="1600" dirty="0">
                <a:latin typeface="Uni Neue Regular" pitchFamily="2" charset="0"/>
              </a:rPr>
              <a:t> </a:t>
            </a:r>
            <a:r>
              <a:rPr lang="en-US" sz="1600" dirty="0" err="1">
                <a:latin typeface="Uni Neue Regular" pitchFamily="2" charset="0"/>
              </a:rPr>
              <a:t>l’Awareness</a:t>
            </a:r>
            <a:r>
              <a:rPr lang="en-US" sz="1600" dirty="0">
                <a:latin typeface="Uni Neue Regular" pitchFamily="2" charset="0"/>
              </a:rPr>
              <a:t>. In </a:t>
            </a:r>
            <a:r>
              <a:rPr lang="en-US" sz="1600" dirty="0" err="1">
                <a:latin typeface="Uni Neue Regular" pitchFamily="2" charset="0"/>
              </a:rPr>
              <a:t>questa</a:t>
            </a:r>
            <a:r>
              <a:rPr lang="en-US" sz="1600" dirty="0">
                <a:latin typeface="Uni Neue Regular" pitchFamily="2" charset="0"/>
              </a:rPr>
              <a:t> </a:t>
            </a:r>
            <a:r>
              <a:rPr lang="en-US" sz="1600" dirty="0" err="1">
                <a:latin typeface="Uni Neue Regular" pitchFamily="2" charset="0"/>
              </a:rPr>
              <a:t>fase</a:t>
            </a:r>
            <a:r>
              <a:rPr lang="en-US" sz="1600" dirty="0">
                <a:latin typeface="Uni Neue Regular" pitchFamily="2" charset="0"/>
              </a:rPr>
              <a:t>, il </a:t>
            </a:r>
            <a:r>
              <a:rPr lang="en-US" sz="1600" dirty="0" err="1">
                <a:latin typeface="Uni Neue Regular" pitchFamily="2" charset="0"/>
              </a:rPr>
              <a:t>mio</a:t>
            </a:r>
            <a:r>
              <a:rPr lang="en-US" sz="1600" dirty="0">
                <a:latin typeface="Uni Neue Regular" pitchFamily="2" charset="0"/>
              </a:rPr>
              <a:t> </a:t>
            </a:r>
            <a:r>
              <a:rPr lang="en-US" sz="1600" dirty="0" err="1">
                <a:latin typeface="Uni Neue Regular" pitchFamily="2" charset="0"/>
              </a:rPr>
              <a:t>scopo</a:t>
            </a:r>
            <a:r>
              <a:rPr lang="en-US" sz="1600" dirty="0">
                <a:latin typeface="Uni Neue Regular" pitchFamily="2" charset="0"/>
              </a:rPr>
              <a:t> </a:t>
            </a:r>
            <a:r>
              <a:rPr lang="en-US" sz="1600" dirty="0" err="1">
                <a:latin typeface="Uni Neue Regular" pitchFamily="2" charset="0"/>
              </a:rPr>
              <a:t>è</a:t>
            </a:r>
            <a:r>
              <a:rPr lang="en-US" sz="1600" dirty="0">
                <a:latin typeface="Uni Neue Regular" pitchFamily="2" charset="0"/>
              </a:rPr>
              <a:t> </a:t>
            </a:r>
            <a:r>
              <a:rPr lang="en-US" sz="1600" dirty="0" err="1">
                <a:latin typeface="Uni Neue Regular" pitchFamily="2" charset="0"/>
              </a:rPr>
              <a:t>catturare</a:t>
            </a:r>
            <a:r>
              <a:rPr lang="en-US" sz="1600" dirty="0">
                <a:latin typeface="Uni Neue Regular" pitchFamily="2" charset="0"/>
              </a:rPr>
              <a:t> </a:t>
            </a:r>
            <a:r>
              <a:rPr lang="en-US" sz="1600" dirty="0" err="1">
                <a:latin typeface="Uni Neue Regular" pitchFamily="2" charset="0"/>
              </a:rPr>
              <a:t>l’attenzione</a:t>
            </a:r>
            <a:r>
              <a:rPr lang="en-US" sz="1600" dirty="0">
                <a:latin typeface="Uni Neue Regular" pitchFamily="2" charset="0"/>
              </a:rPr>
              <a:t> </a:t>
            </a:r>
            <a:r>
              <a:rPr lang="en-US" sz="1600" dirty="0" err="1">
                <a:latin typeface="Uni Neue Regular" pitchFamily="2" charset="0"/>
              </a:rPr>
              <a:t>sulla</a:t>
            </a:r>
            <a:r>
              <a:rPr lang="en-US" sz="1600" dirty="0">
                <a:latin typeface="Uni Neue Regular" pitchFamily="2" charset="0"/>
              </a:rPr>
              <a:t> </a:t>
            </a:r>
            <a:r>
              <a:rPr lang="en-US" sz="1600" dirty="0" err="1">
                <a:latin typeface="Uni Neue Regular" pitchFamily="2" charset="0"/>
              </a:rPr>
              <a:t>mia</a:t>
            </a:r>
            <a:r>
              <a:rPr lang="en-US" sz="1600" dirty="0">
                <a:latin typeface="Uni Neue Regular" pitchFamily="2" charset="0"/>
              </a:rPr>
              <a:t> </a:t>
            </a:r>
            <a:r>
              <a:rPr lang="en-US" sz="1600" dirty="0" err="1">
                <a:latin typeface="Uni Neue Regular" pitchFamily="2" charset="0"/>
              </a:rPr>
              <a:t>azienda</a:t>
            </a:r>
            <a:r>
              <a:rPr lang="en-US" sz="1600" dirty="0">
                <a:latin typeface="Uni Neue Regular" pitchFamily="2" charset="0"/>
              </a:rPr>
              <a:t>. 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1600" dirty="0" err="1">
                <a:latin typeface="Uni Neue Regular" pitchFamily="2" charset="0"/>
              </a:rPr>
              <a:t>Posto</a:t>
            </a:r>
            <a:r>
              <a:rPr lang="en-US" sz="1600" dirty="0">
                <a:latin typeface="Uni Neue Regular" pitchFamily="2" charset="0"/>
              </a:rPr>
              <a:t> </a:t>
            </a:r>
            <a:r>
              <a:rPr lang="en-US" sz="1600" dirty="0" err="1">
                <a:latin typeface="Uni Neue Regular" pitchFamily="2" charset="0"/>
              </a:rPr>
              <a:t>contenuti</a:t>
            </a:r>
            <a:r>
              <a:rPr lang="en-US" sz="1600" dirty="0">
                <a:latin typeface="Uni Neue Regular" pitchFamily="2" charset="0"/>
              </a:rPr>
              <a:t> </a:t>
            </a:r>
            <a:r>
              <a:rPr lang="en-US" sz="1600" dirty="0" err="1">
                <a:latin typeface="Uni Neue Regular" pitchFamily="2" charset="0"/>
              </a:rPr>
              <a:t>su</a:t>
            </a:r>
            <a:r>
              <a:rPr lang="en-US" sz="1600" dirty="0">
                <a:latin typeface="Uni Neue Regular" pitchFamily="2" charset="0"/>
              </a:rPr>
              <a:t> </a:t>
            </a:r>
            <a:r>
              <a:rPr lang="en-US" sz="1600" dirty="0" err="1">
                <a:latin typeface="Uni Neue Regular" pitchFamily="2" charset="0"/>
              </a:rPr>
              <a:t>tre</a:t>
            </a:r>
            <a:r>
              <a:rPr lang="en-US" sz="1600" dirty="0">
                <a:latin typeface="Uni Neue Regular" pitchFamily="2" charset="0"/>
              </a:rPr>
              <a:t> </a:t>
            </a:r>
            <a:r>
              <a:rPr lang="en-US" sz="1600" dirty="0" err="1">
                <a:latin typeface="Uni Neue Regular" pitchFamily="2" charset="0"/>
              </a:rPr>
              <a:t>piattaforme</a:t>
            </a:r>
            <a:r>
              <a:rPr lang="en-US" sz="1600" dirty="0">
                <a:latin typeface="Uni Neue Regular" pitchFamily="2" charset="0"/>
              </a:rPr>
              <a:t>: </a:t>
            </a:r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dirty="0" err="1">
                <a:latin typeface="Uni Neue Regular" pitchFamily="2" charset="0"/>
              </a:rPr>
              <a:t>Youtube</a:t>
            </a:r>
            <a:r>
              <a:rPr lang="en-US" sz="1600" dirty="0">
                <a:latin typeface="Uni Neue Regular" pitchFamily="2" charset="0"/>
              </a:rPr>
              <a:t>: video, live streaming, Ads</a:t>
            </a:r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dirty="0">
                <a:latin typeface="Uni Neue Regular" pitchFamily="2" charset="0"/>
              </a:rPr>
              <a:t>Instagram: post </a:t>
            </a:r>
            <a:r>
              <a:rPr lang="en-US" sz="1600" dirty="0" err="1">
                <a:latin typeface="Uni Neue Regular" pitchFamily="2" charset="0"/>
              </a:rPr>
              <a:t>organici</a:t>
            </a:r>
            <a:r>
              <a:rPr lang="en-US" sz="1600" dirty="0">
                <a:latin typeface="Uni Neue Regular" pitchFamily="2" charset="0"/>
              </a:rPr>
              <a:t>, stories, reel, IGTV, Ads, </a:t>
            </a:r>
            <a:r>
              <a:rPr lang="en-US" sz="1600" dirty="0" err="1">
                <a:latin typeface="Uni Neue Regular" pitchFamily="2" charset="0"/>
              </a:rPr>
              <a:t>dirette</a:t>
            </a:r>
            <a:endParaRPr lang="en-US" sz="1600" dirty="0">
              <a:latin typeface="Uni Neue Regular" pitchFamily="2" charset="0"/>
            </a:endParaRPr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dirty="0">
                <a:latin typeface="Uni Neue Regular" pitchFamily="2" charset="0"/>
              </a:rPr>
              <a:t>Facebook: post </a:t>
            </a:r>
            <a:r>
              <a:rPr lang="en-US" sz="1600" dirty="0" err="1">
                <a:latin typeface="Uni Neue Regular" pitchFamily="2" charset="0"/>
              </a:rPr>
              <a:t>organici</a:t>
            </a:r>
            <a:r>
              <a:rPr lang="en-US" sz="1600" dirty="0">
                <a:latin typeface="Uni Neue Regular" pitchFamily="2" charset="0"/>
              </a:rPr>
              <a:t>, </a:t>
            </a:r>
            <a:r>
              <a:rPr lang="en-US" sz="1600" dirty="0" err="1">
                <a:latin typeface="Uni Neue Regular" pitchFamily="2" charset="0"/>
              </a:rPr>
              <a:t>dirette</a:t>
            </a:r>
            <a:r>
              <a:rPr lang="en-US" sz="1600" dirty="0">
                <a:latin typeface="Uni Neue Regular" pitchFamily="2" charset="0"/>
              </a:rPr>
              <a:t>, Ads, </a:t>
            </a:r>
            <a:r>
              <a:rPr lang="en-US" sz="1600" dirty="0" err="1">
                <a:latin typeface="Uni Neue Regular" pitchFamily="2" charset="0"/>
              </a:rPr>
              <a:t>storie</a:t>
            </a:r>
            <a:endParaRPr lang="en-US" sz="1600" dirty="0">
              <a:latin typeface="Uni Neue Regular" pitchFamily="2" charset="0"/>
            </a:endParaRP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1600" dirty="0" err="1">
                <a:latin typeface="Uni Neue Regular" pitchFamily="2" charset="0"/>
              </a:rPr>
              <a:t>Verranno</a:t>
            </a:r>
            <a:r>
              <a:rPr lang="en-US" sz="1600" dirty="0">
                <a:latin typeface="Uni Neue Regular" pitchFamily="2" charset="0"/>
              </a:rPr>
              <a:t> </a:t>
            </a:r>
            <a:r>
              <a:rPr lang="en-US" sz="1600" dirty="0" err="1">
                <a:latin typeface="Uni Neue Regular" pitchFamily="2" charset="0"/>
              </a:rPr>
              <a:t>girati</a:t>
            </a:r>
            <a:r>
              <a:rPr lang="en-US" sz="1600" dirty="0">
                <a:latin typeface="Uni Neue Regular" pitchFamily="2" charset="0"/>
              </a:rPr>
              <a:t> video di </a:t>
            </a:r>
            <a:r>
              <a:rPr lang="en-US" sz="1600" dirty="0" err="1">
                <a:latin typeface="Uni Neue Regular" pitchFamily="2" charset="0"/>
              </a:rPr>
              <a:t>ricette</a:t>
            </a:r>
            <a:r>
              <a:rPr lang="en-US" sz="1600" dirty="0">
                <a:latin typeface="Uni Neue Regular" pitchFamily="2" charset="0"/>
              </a:rPr>
              <a:t> e di «cucina con </a:t>
            </a:r>
            <a:r>
              <a:rPr lang="en-US" sz="1600" dirty="0" err="1">
                <a:latin typeface="Uni Neue Regular" pitchFamily="2" charset="0"/>
              </a:rPr>
              <a:t>noi</a:t>
            </a:r>
            <a:r>
              <a:rPr lang="en-US" sz="1600" dirty="0">
                <a:latin typeface="Uni Neue Regular" pitchFamily="2" charset="0"/>
              </a:rPr>
              <a:t>». Le </a:t>
            </a:r>
            <a:r>
              <a:rPr lang="en-US" sz="1600" dirty="0" err="1">
                <a:latin typeface="Uni Neue Regular" pitchFamily="2" charset="0"/>
              </a:rPr>
              <a:t>storie</a:t>
            </a:r>
            <a:r>
              <a:rPr lang="en-US" sz="1600" dirty="0">
                <a:latin typeface="Uni Neue Regular" pitchFamily="2" charset="0"/>
              </a:rPr>
              <a:t>, per lo </a:t>
            </a:r>
            <a:r>
              <a:rPr lang="en-US" sz="1600" dirty="0" err="1">
                <a:latin typeface="Uni Neue Regular" pitchFamily="2" charset="0"/>
              </a:rPr>
              <a:t>più</a:t>
            </a:r>
            <a:r>
              <a:rPr lang="en-US" sz="1600" dirty="0">
                <a:latin typeface="Uni Neue Regular" pitchFamily="2" charset="0"/>
              </a:rPr>
              <a:t>, </a:t>
            </a:r>
            <a:r>
              <a:rPr lang="en-US" sz="1600" dirty="0" err="1">
                <a:latin typeface="Uni Neue Regular" pitchFamily="2" charset="0"/>
              </a:rPr>
              <a:t>mostreranno</a:t>
            </a:r>
            <a:r>
              <a:rPr lang="en-US" sz="1600" dirty="0">
                <a:latin typeface="Uni Neue Regular" pitchFamily="2" charset="0"/>
              </a:rPr>
              <a:t> la </a:t>
            </a:r>
            <a:r>
              <a:rPr lang="en-US" sz="1600" dirty="0" err="1">
                <a:latin typeface="Uni Neue Regular" pitchFamily="2" charset="0"/>
              </a:rPr>
              <a:t>realtà</a:t>
            </a:r>
            <a:r>
              <a:rPr lang="en-US" sz="1600" dirty="0">
                <a:latin typeface="Uni Neue Regular" pitchFamily="2" charset="0"/>
              </a:rPr>
              <a:t> </a:t>
            </a:r>
            <a:r>
              <a:rPr lang="en-US" sz="1600" dirty="0" err="1">
                <a:latin typeface="Uni Neue Regular" pitchFamily="2" charset="0"/>
              </a:rPr>
              <a:t>quotidiana</a:t>
            </a:r>
            <a:r>
              <a:rPr lang="en-US" sz="1600" dirty="0">
                <a:latin typeface="Uni Neue Regular" pitchFamily="2" charset="0"/>
              </a:rPr>
              <a:t> del «</a:t>
            </a:r>
            <a:r>
              <a:rPr lang="en-US" sz="1600" dirty="0" err="1">
                <a:latin typeface="Uni Neue Regular" pitchFamily="2" charset="0"/>
              </a:rPr>
              <a:t>dietro</a:t>
            </a:r>
            <a:r>
              <a:rPr lang="en-US" sz="1600" dirty="0">
                <a:latin typeface="Uni Neue Regular" pitchFamily="2" charset="0"/>
              </a:rPr>
              <a:t> le quinte» </a:t>
            </a:r>
            <a:r>
              <a:rPr lang="en-US" sz="1600" dirty="0" err="1">
                <a:latin typeface="Uni Neue Regular" pitchFamily="2" charset="0"/>
              </a:rPr>
              <a:t>dell’azienda</a:t>
            </a:r>
            <a:r>
              <a:rPr lang="en-US" sz="1600" dirty="0">
                <a:latin typeface="Uni Neue Regular" pitchFamily="2" charset="0"/>
              </a:rPr>
              <a:t>. I </a:t>
            </a:r>
            <a:r>
              <a:rPr lang="en-US" sz="1600" dirty="0" err="1">
                <a:latin typeface="Uni Neue Regular" pitchFamily="2" charset="0"/>
              </a:rPr>
              <a:t>contenuti</a:t>
            </a:r>
            <a:r>
              <a:rPr lang="en-US" sz="1600" dirty="0">
                <a:latin typeface="Uni Neue Regular" pitchFamily="2" charset="0"/>
              </a:rPr>
              <a:t> </a:t>
            </a:r>
            <a:r>
              <a:rPr lang="en-US" sz="1600" dirty="0" err="1">
                <a:latin typeface="Uni Neue Regular" pitchFamily="2" charset="0"/>
              </a:rPr>
              <a:t>riguarderanno</a:t>
            </a:r>
            <a:r>
              <a:rPr lang="en-US" sz="1600" dirty="0">
                <a:latin typeface="Uni Neue Regular" pitchFamily="2" charset="0"/>
              </a:rPr>
              <a:t> </a:t>
            </a:r>
            <a:r>
              <a:rPr lang="en-US" sz="1600" dirty="0" err="1">
                <a:latin typeface="Uni Neue Regular" pitchFamily="2" charset="0"/>
              </a:rPr>
              <a:t>i</a:t>
            </a:r>
            <a:r>
              <a:rPr lang="en-US" sz="1600" dirty="0">
                <a:latin typeface="Uni Neue Regular" pitchFamily="2" charset="0"/>
              </a:rPr>
              <a:t> </a:t>
            </a:r>
            <a:r>
              <a:rPr lang="en-US" sz="1600" dirty="0" err="1">
                <a:latin typeface="Uni Neue Regular" pitchFamily="2" charset="0"/>
              </a:rPr>
              <a:t>prodotti</a:t>
            </a:r>
            <a:r>
              <a:rPr lang="en-US" sz="1600" dirty="0">
                <a:latin typeface="Uni Neue Regular" pitchFamily="2" charset="0"/>
              </a:rPr>
              <a:t> sempre </a:t>
            </a:r>
            <a:r>
              <a:rPr lang="en-US" sz="1600" dirty="0" err="1">
                <a:latin typeface="Uni Neue Regular" pitchFamily="2" charset="0"/>
              </a:rPr>
              <a:t>presenti</a:t>
            </a:r>
            <a:r>
              <a:rPr lang="en-US" sz="1600" dirty="0">
                <a:latin typeface="Uni Neue Regular" pitchFamily="2" charset="0"/>
              </a:rPr>
              <a:t>, </a:t>
            </a:r>
            <a:r>
              <a:rPr lang="en-US" sz="1600" dirty="0" err="1">
                <a:latin typeface="Uni Neue Regular" pitchFamily="2" charset="0"/>
              </a:rPr>
              <a:t>i</a:t>
            </a:r>
            <a:r>
              <a:rPr lang="en-US" sz="1600" dirty="0">
                <a:latin typeface="Uni Neue Regular" pitchFamily="2" charset="0"/>
              </a:rPr>
              <a:t> </a:t>
            </a:r>
            <a:r>
              <a:rPr lang="en-US" sz="1600" dirty="0" err="1">
                <a:latin typeface="Uni Neue Regular" pitchFamily="2" charset="0"/>
              </a:rPr>
              <a:t>nuovi</a:t>
            </a:r>
            <a:r>
              <a:rPr lang="en-US" sz="1600" dirty="0">
                <a:latin typeface="Uni Neue Regular" pitchFamily="2" charset="0"/>
              </a:rPr>
              <a:t> </a:t>
            </a:r>
            <a:r>
              <a:rPr lang="en-US" sz="1600" dirty="0" err="1">
                <a:latin typeface="Uni Neue Regular" pitchFamily="2" charset="0"/>
              </a:rPr>
              <a:t>arrivi</a:t>
            </a:r>
            <a:r>
              <a:rPr lang="en-US" sz="1600" dirty="0">
                <a:latin typeface="Uni Neue Regular" pitchFamily="2" charset="0"/>
              </a:rPr>
              <a:t> e </a:t>
            </a:r>
            <a:r>
              <a:rPr lang="en-US" sz="1600" dirty="0" err="1">
                <a:latin typeface="Uni Neue Regular" pitchFamily="2" charset="0"/>
              </a:rPr>
              <a:t>gli</a:t>
            </a:r>
            <a:r>
              <a:rPr lang="en-US" sz="1600" dirty="0">
                <a:latin typeface="Uni Neue Regular" pitchFamily="2" charset="0"/>
              </a:rPr>
              <a:t> </a:t>
            </a:r>
            <a:r>
              <a:rPr lang="en-US" sz="1600" dirty="0" err="1">
                <a:latin typeface="Uni Neue Regular" pitchFamily="2" charset="0"/>
              </a:rPr>
              <a:t>alimenti</a:t>
            </a:r>
            <a:r>
              <a:rPr lang="en-US" sz="1600" dirty="0">
                <a:latin typeface="Uni Neue Regular" pitchFamily="2" charset="0"/>
              </a:rPr>
              <a:t> del </a:t>
            </a:r>
            <a:r>
              <a:rPr lang="en-US" sz="1600" dirty="0" err="1">
                <a:latin typeface="Uni Neue Regular" pitchFamily="2" charset="0"/>
              </a:rPr>
              <a:t>periodo</a:t>
            </a:r>
            <a:r>
              <a:rPr lang="en-US" sz="1600" dirty="0">
                <a:latin typeface="Uni Neue Regular" pitchFamily="2" charset="0"/>
              </a:rPr>
              <a:t> (ad </a:t>
            </a:r>
            <a:r>
              <a:rPr lang="en-US" sz="1600" dirty="0" err="1">
                <a:latin typeface="Uni Neue Regular" pitchFamily="2" charset="0"/>
              </a:rPr>
              <a:t>esempio</a:t>
            </a:r>
            <a:r>
              <a:rPr lang="en-US" sz="1600" dirty="0">
                <a:latin typeface="Uni Neue Regular" pitchFamily="2" charset="0"/>
              </a:rPr>
              <a:t>, </a:t>
            </a:r>
            <a:r>
              <a:rPr lang="en-US" sz="1600" dirty="0" err="1">
                <a:latin typeface="Uni Neue Regular" pitchFamily="2" charset="0"/>
              </a:rPr>
              <a:t>ora</a:t>
            </a:r>
            <a:r>
              <a:rPr lang="en-US" sz="1600" dirty="0">
                <a:latin typeface="Uni Neue Regular" pitchFamily="2" charset="0"/>
              </a:rPr>
              <a:t> </a:t>
            </a:r>
            <a:r>
              <a:rPr lang="en-US" sz="1600" dirty="0" err="1">
                <a:latin typeface="Uni Neue Regular" pitchFamily="2" charset="0"/>
              </a:rPr>
              <a:t>che</a:t>
            </a:r>
            <a:r>
              <a:rPr lang="en-US" sz="1600" dirty="0">
                <a:latin typeface="Uni Neue Regular" pitchFamily="2" charset="0"/>
              </a:rPr>
              <a:t> </a:t>
            </a:r>
            <a:r>
              <a:rPr lang="en-US" sz="1600" dirty="0" err="1">
                <a:latin typeface="Uni Neue Regular" pitchFamily="2" charset="0"/>
              </a:rPr>
              <a:t>arriva</a:t>
            </a:r>
            <a:r>
              <a:rPr lang="en-US" sz="1600" dirty="0">
                <a:latin typeface="Uni Neue Regular" pitchFamily="2" charset="0"/>
              </a:rPr>
              <a:t> </a:t>
            </a:r>
            <a:r>
              <a:rPr lang="en-US" sz="1600" dirty="0" err="1">
                <a:latin typeface="Uni Neue Regular" pitchFamily="2" charset="0"/>
              </a:rPr>
              <a:t>Pasqua</a:t>
            </a:r>
            <a:r>
              <a:rPr lang="en-US" sz="1600" dirty="0">
                <a:latin typeface="Uni Neue Regular" pitchFamily="2" charset="0"/>
              </a:rPr>
              <a:t>, </a:t>
            </a:r>
            <a:r>
              <a:rPr lang="en-US" sz="1600" dirty="0" err="1">
                <a:latin typeface="Uni Neue Regular" pitchFamily="2" charset="0"/>
              </a:rPr>
              <a:t>verranno</a:t>
            </a:r>
            <a:r>
              <a:rPr lang="en-US" sz="1600" dirty="0">
                <a:latin typeface="Uni Neue Regular" pitchFamily="2" charset="0"/>
              </a:rPr>
              <a:t> </a:t>
            </a:r>
            <a:r>
              <a:rPr lang="en-US" sz="1600" dirty="0" err="1">
                <a:latin typeface="Uni Neue Regular" pitchFamily="2" charset="0"/>
              </a:rPr>
              <a:t>mostrate</a:t>
            </a:r>
            <a:r>
              <a:rPr lang="en-US" sz="1600" dirty="0">
                <a:latin typeface="Uni Neue Regular" pitchFamily="2" charset="0"/>
              </a:rPr>
              <a:t> le </a:t>
            </a:r>
            <a:r>
              <a:rPr lang="en-US" sz="1600" dirty="0" err="1">
                <a:latin typeface="Uni Neue Regular" pitchFamily="2" charset="0"/>
              </a:rPr>
              <a:t>colombe</a:t>
            </a:r>
            <a:r>
              <a:rPr lang="en-US" sz="1600" dirty="0">
                <a:latin typeface="Uni Neue Regular" pitchFamily="2" charset="0"/>
              </a:rPr>
              <a:t> e le </a:t>
            </a:r>
            <a:r>
              <a:rPr lang="en-US" sz="1600" dirty="0" err="1">
                <a:latin typeface="Uni Neue Regular" pitchFamily="2" charset="0"/>
              </a:rPr>
              <a:t>uova</a:t>
            </a:r>
            <a:r>
              <a:rPr lang="en-US" sz="1600" dirty="0">
                <a:latin typeface="Uni Neue Regular" pitchFamily="2" charset="0"/>
              </a:rPr>
              <a:t> di </a:t>
            </a:r>
            <a:r>
              <a:rPr lang="en-US" sz="1600" dirty="0" err="1">
                <a:latin typeface="Uni Neue Regular" pitchFamily="2" charset="0"/>
              </a:rPr>
              <a:t>cioccolato</a:t>
            </a:r>
            <a:r>
              <a:rPr lang="en-US" sz="1600" dirty="0">
                <a:latin typeface="Uni Neue Regular" pitchFamily="2" charset="0"/>
              </a:rPr>
              <a:t>). Ci </a:t>
            </a:r>
            <a:r>
              <a:rPr lang="en-US" sz="1600" dirty="0" err="1">
                <a:latin typeface="Uni Neue Regular" pitchFamily="2" charset="0"/>
              </a:rPr>
              <a:t>saranno</a:t>
            </a:r>
            <a:r>
              <a:rPr lang="en-US" sz="1600" dirty="0">
                <a:latin typeface="Uni Neue Regular" pitchFamily="2" charset="0"/>
              </a:rPr>
              <a:t> </a:t>
            </a:r>
            <a:r>
              <a:rPr lang="en-US" sz="1600" dirty="0" err="1">
                <a:latin typeface="Uni Neue Regular" pitchFamily="2" charset="0"/>
              </a:rPr>
              <a:t>anche</a:t>
            </a:r>
            <a:r>
              <a:rPr lang="en-US" sz="1600" dirty="0">
                <a:latin typeface="Uni Neue Regular" pitchFamily="2" charset="0"/>
              </a:rPr>
              <a:t> </a:t>
            </a:r>
            <a:r>
              <a:rPr lang="en-US" sz="1600" dirty="0" err="1">
                <a:latin typeface="Uni Neue Regular" pitchFamily="2" charset="0"/>
              </a:rPr>
              <a:t>dei</a:t>
            </a:r>
            <a:r>
              <a:rPr lang="en-US" sz="1600" dirty="0">
                <a:latin typeface="Uni Neue Regular" pitchFamily="2" charset="0"/>
              </a:rPr>
              <a:t> post con </a:t>
            </a:r>
            <a:r>
              <a:rPr lang="en-US" sz="1600" dirty="0" err="1">
                <a:latin typeface="Uni Neue Regular" pitchFamily="2" charset="0"/>
              </a:rPr>
              <a:t>approfondimenti</a:t>
            </a:r>
            <a:r>
              <a:rPr lang="en-US" sz="1600" dirty="0">
                <a:latin typeface="Uni Neue Regular" pitchFamily="2" charset="0"/>
              </a:rPr>
              <a:t> </a:t>
            </a:r>
            <a:r>
              <a:rPr lang="en-US" sz="1600" dirty="0" err="1">
                <a:latin typeface="Uni Neue Regular" pitchFamily="2" charset="0"/>
              </a:rPr>
              <a:t>sulla</a:t>
            </a:r>
            <a:r>
              <a:rPr lang="en-US" sz="1600" dirty="0">
                <a:latin typeface="Uni Neue Regular" pitchFamily="2" charset="0"/>
              </a:rPr>
              <a:t> </a:t>
            </a:r>
            <a:r>
              <a:rPr lang="en-US" sz="1600" dirty="0" err="1">
                <a:latin typeface="Uni Neue Regular" pitchFamily="2" charset="0"/>
              </a:rPr>
              <a:t>cultura</a:t>
            </a:r>
            <a:r>
              <a:rPr lang="en-US" sz="1600" dirty="0">
                <a:latin typeface="Uni Neue Regular" pitchFamily="2" charset="0"/>
              </a:rPr>
              <a:t> bio e </a:t>
            </a:r>
            <a:r>
              <a:rPr lang="en-US" sz="1600" dirty="0" err="1">
                <a:latin typeface="Uni Neue Regular" pitchFamily="2" charset="0"/>
              </a:rPr>
              <a:t>sulla</a:t>
            </a:r>
            <a:r>
              <a:rPr lang="en-US" sz="1600" dirty="0">
                <a:latin typeface="Uni Neue Regular" pitchFamily="2" charset="0"/>
              </a:rPr>
              <a:t> </a:t>
            </a:r>
            <a:r>
              <a:rPr lang="en-US" sz="1600" dirty="0" err="1">
                <a:latin typeface="Uni Neue Regular" pitchFamily="2" charset="0"/>
              </a:rPr>
              <a:t>sostenibilità</a:t>
            </a:r>
            <a:r>
              <a:rPr lang="en-US" sz="1600" dirty="0">
                <a:latin typeface="Uni Neue Regular" pitchFamily="2" charset="0"/>
              </a:rPr>
              <a:t>: </a:t>
            </a:r>
            <a:r>
              <a:rPr lang="en-US" sz="1600" dirty="0" err="1">
                <a:latin typeface="Uni Neue Regular" pitchFamily="2" charset="0"/>
              </a:rPr>
              <a:t>dalla</a:t>
            </a:r>
            <a:r>
              <a:rPr lang="en-US" sz="1600" dirty="0">
                <a:latin typeface="Uni Neue Regular" pitchFamily="2" charset="0"/>
              </a:rPr>
              <a:t> </a:t>
            </a:r>
            <a:r>
              <a:rPr lang="en-US" sz="1600" dirty="0" err="1">
                <a:latin typeface="Uni Neue Regular" pitchFamily="2" charset="0"/>
              </a:rPr>
              <a:t>coltivazione</a:t>
            </a:r>
            <a:r>
              <a:rPr lang="en-US" sz="1600" dirty="0">
                <a:latin typeface="Uni Neue Regular" pitchFamily="2" charset="0"/>
              </a:rPr>
              <a:t> </a:t>
            </a:r>
            <a:r>
              <a:rPr lang="en-US" sz="1600" dirty="0" err="1">
                <a:latin typeface="Uni Neue Regular" pitchFamily="2" charset="0"/>
              </a:rPr>
              <a:t>degli</a:t>
            </a:r>
            <a:r>
              <a:rPr lang="en-US" sz="1600" dirty="0">
                <a:latin typeface="Uni Neue Regular" pitchFamily="2" charset="0"/>
              </a:rPr>
              <a:t> </a:t>
            </a:r>
            <a:r>
              <a:rPr lang="en-US" sz="1600" dirty="0" err="1">
                <a:latin typeface="Uni Neue Regular" pitchFamily="2" charset="0"/>
              </a:rPr>
              <a:t>alimenti</a:t>
            </a:r>
            <a:r>
              <a:rPr lang="en-US" sz="1600" dirty="0">
                <a:latin typeface="Uni Neue Regular" pitchFamily="2" charset="0"/>
              </a:rPr>
              <a:t> </a:t>
            </a:r>
            <a:r>
              <a:rPr lang="en-US" sz="1600" dirty="0" err="1">
                <a:latin typeface="Uni Neue Regular" pitchFamily="2" charset="0"/>
              </a:rPr>
              <a:t>usati</a:t>
            </a:r>
            <a:r>
              <a:rPr lang="en-US" sz="1600" dirty="0">
                <a:latin typeface="Uni Neue Regular" pitchFamily="2" charset="0"/>
              </a:rPr>
              <a:t> per </a:t>
            </a:r>
            <a:r>
              <a:rPr lang="en-US" sz="1600" dirty="0" err="1">
                <a:latin typeface="Uni Neue Regular" pitchFamily="2" charset="0"/>
              </a:rPr>
              <a:t>i</a:t>
            </a:r>
            <a:r>
              <a:rPr lang="en-US" sz="1600" dirty="0">
                <a:latin typeface="Uni Neue Regular" pitchFamily="2" charset="0"/>
              </a:rPr>
              <a:t> </a:t>
            </a:r>
            <a:r>
              <a:rPr lang="en-US" sz="1600" dirty="0" err="1">
                <a:latin typeface="Uni Neue Regular" pitchFamily="2" charset="0"/>
              </a:rPr>
              <a:t>nostri</a:t>
            </a:r>
            <a:r>
              <a:rPr lang="en-US" sz="1600" dirty="0">
                <a:latin typeface="Uni Neue Regular" pitchFamily="2" charset="0"/>
              </a:rPr>
              <a:t> </a:t>
            </a:r>
            <a:r>
              <a:rPr lang="en-US" sz="1600" dirty="0" err="1">
                <a:latin typeface="Uni Neue Regular" pitchFamily="2" charset="0"/>
              </a:rPr>
              <a:t>prodotti</a:t>
            </a:r>
            <a:r>
              <a:rPr lang="en-US" sz="1600" dirty="0">
                <a:latin typeface="Uni Neue Regular" pitchFamily="2" charset="0"/>
              </a:rPr>
              <a:t> </a:t>
            </a:r>
            <a:r>
              <a:rPr lang="en-US" sz="1600" dirty="0" err="1">
                <a:latin typeface="Uni Neue Regular" pitchFamily="2" charset="0"/>
              </a:rPr>
              <a:t>all’imballaggio</a:t>
            </a:r>
            <a:r>
              <a:rPr lang="en-US" sz="1600" dirty="0">
                <a:latin typeface="Uni Neue Regular" pitchFamily="2" charset="0"/>
              </a:rPr>
              <a:t>. </a:t>
            </a:r>
          </a:p>
        </p:txBody>
      </p:sp>
      <p:pic>
        <p:nvPicPr>
          <p:cNvPr id="6" name="Immagine 5" descr="Immagine che contiene testo, luce&#10;&#10;Descrizione generata automaticamente">
            <a:extLst>
              <a:ext uri="{FF2B5EF4-FFF2-40B4-BE49-F238E27FC236}">
                <a16:creationId xmlns:a16="http://schemas.microsoft.com/office/drawing/2014/main" id="{96597043-A810-994B-BF58-68BFBC32845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429" t="28770" r="88288" b="44587"/>
          <a:stretch/>
        </p:blipFill>
        <p:spPr>
          <a:xfrm>
            <a:off x="6040101" y="625683"/>
            <a:ext cx="5131854" cy="5551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94355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8" name="Rectangle 57">
            <a:extLst>
              <a:ext uri="{FF2B5EF4-FFF2-40B4-BE49-F238E27FC236}">
                <a16:creationId xmlns:a16="http://schemas.microsoft.com/office/drawing/2014/main" id="{90D01200-0224-43C5-AB38-FB4D16B73F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CasellaDiTesto 48">
            <a:extLst>
              <a:ext uri="{FF2B5EF4-FFF2-40B4-BE49-F238E27FC236}">
                <a16:creationId xmlns:a16="http://schemas.microsoft.com/office/drawing/2014/main" id="{9FD20888-A0AA-5547-8BC6-33B1020273DF}"/>
              </a:ext>
            </a:extLst>
          </p:cNvPr>
          <p:cNvSpPr txBox="1"/>
          <p:nvPr/>
        </p:nvSpPr>
        <p:spPr>
          <a:xfrm>
            <a:off x="612648" y="1078992"/>
            <a:ext cx="6268770" cy="153619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52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INDICE</a:t>
            </a:r>
          </a:p>
        </p:txBody>
      </p:sp>
      <p:sp>
        <p:nvSpPr>
          <p:cNvPr id="60" name="Rectangle 59">
            <a:extLst>
              <a:ext uri="{FF2B5EF4-FFF2-40B4-BE49-F238E27FC236}">
                <a16:creationId xmlns:a16="http://schemas.microsoft.com/office/drawing/2014/main" id="{728A44A4-A002-4A88-9FC9-1D0566C97A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853202" y="363389"/>
            <a:ext cx="73152" cy="54864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62" name="Rectangle 61">
            <a:extLst>
              <a:ext uri="{FF2B5EF4-FFF2-40B4-BE49-F238E27FC236}">
                <a16:creationId xmlns:a16="http://schemas.microsoft.com/office/drawing/2014/main" id="{3E7D5C7B-DD16-401B-85CE-4AAA2A4F51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18506" y="2935541"/>
            <a:ext cx="621792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53" name="CasellaDiTesto 52">
            <a:extLst>
              <a:ext uri="{FF2B5EF4-FFF2-40B4-BE49-F238E27FC236}">
                <a16:creationId xmlns:a16="http://schemas.microsoft.com/office/drawing/2014/main" id="{CBA47954-4274-EF4C-A6E8-E9E74AE8D4A0}"/>
              </a:ext>
            </a:extLst>
          </p:cNvPr>
          <p:cNvSpPr txBox="1"/>
          <p:nvPr/>
        </p:nvSpPr>
        <p:spPr>
          <a:xfrm>
            <a:off x="593081" y="2935541"/>
            <a:ext cx="6268770" cy="390417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285750" indent="-228600">
              <a:lnSpc>
                <a:spcPct val="90000"/>
              </a:lnSpc>
              <a:spcAft>
                <a:spcPts val="600"/>
              </a:spcAft>
              <a:buClr>
                <a:srgbClr val="FF0054"/>
              </a:buClr>
              <a:buFont typeface="Arial" panose="020B0604020202020204" pitchFamily="34" charset="0"/>
              <a:buChar char="•"/>
            </a:pPr>
            <a:r>
              <a:rPr lang="en-US" sz="1600" dirty="0" err="1">
                <a:latin typeface="Uni Neue Regular" pitchFamily="2" charset="0"/>
              </a:rPr>
              <a:t>Panoramica</a:t>
            </a:r>
            <a:r>
              <a:rPr lang="en-US" sz="1600" dirty="0">
                <a:latin typeface="Uni Neue Regular" pitchFamily="2" charset="0"/>
              </a:rPr>
              <a:t> </a:t>
            </a:r>
            <a:r>
              <a:rPr lang="en-US" sz="1600" dirty="0" err="1">
                <a:latin typeface="Uni Neue Regular" pitchFamily="2" charset="0"/>
              </a:rPr>
              <a:t>iniziale</a:t>
            </a:r>
            <a:r>
              <a:rPr lang="en-US" sz="1600" dirty="0">
                <a:latin typeface="Uni Neue Regular" pitchFamily="2" charset="0"/>
              </a:rPr>
              <a:t> :</a:t>
            </a:r>
            <a:br>
              <a:rPr lang="en-US" sz="1600" dirty="0">
                <a:latin typeface="Uni Neue Regular" pitchFamily="2" charset="0"/>
              </a:rPr>
            </a:br>
            <a:r>
              <a:rPr lang="en-US" sz="1600" dirty="0">
                <a:latin typeface="Uni Neue Regular" pitchFamily="2" charset="0"/>
              </a:rPr>
              <a:t>- </a:t>
            </a:r>
            <a:r>
              <a:rPr lang="en-US" sz="1600" dirty="0" err="1">
                <a:latin typeface="Uni Neue Regular" pitchFamily="2" charset="0"/>
              </a:rPr>
              <a:t>Presentazione</a:t>
            </a:r>
            <a:r>
              <a:rPr lang="en-US" sz="1600" dirty="0">
                <a:latin typeface="Uni Neue Regular" pitchFamily="2" charset="0"/>
              </a:rPr>
              <a:t> </a:t>
            </a:r>
            <a:r>
              <a:rPr lang="en-US" sz="1600" dirty="0" err="1">
                <a:latin typeface="Uni Neue Regular" pitchFamily="2" charset="0"/>
              </a:rPr>
              <a:t>azienda</a:t>
            </a:r>
            <a:br>
              <a:rPr lang="en-US" sz="1600" dirty="0">
                <a:latin typeface="Uni Neue Regular" pitchFamily="2" charset="0"/>
              </a:rPr>
            </a:br>
            <a:r>
              <a:rPr lang="en-US" sz="1600" dirty="0">
                <a:latin typeface="Uni Neue Regular" pitchFamily="2" charset="0"/>
              </a:rPr>
              <a:t>- Keywords</a:t>
            </a:r>
            <a:br>
              <a:rPr lang="en-US" sz="1600" dirty="0">
                <a:latin typeface="Uni Neue Regular" pitchFamily="2" charset="0"/>
              </a:rPr>
            </a:br>
            <a:r>
              <a:rPr lang="en-US" sz="1600" dirty="0">
                <a:latin typeface="Uni Neue Regular" pitchFamily="2" charset="0"/>
              </a:rPr>
              <a:t>- Target Audience </a:t>
            </a:r>
            <a:br>
              <a:rPr lang="en-US" sz="1600" dirty="0">
                <a:latin typeface="Uni Neue Regular" pitchFamily="2" charset="0"/>
              </a:rPr>
            </a:br>
            <a:r>
              <a:rPr lang="en-US" sz="1600" dirty="0">
                <a:latin typeface="Uni Neue Regular" pitchFamily="2" charset="0"/>
              </a:rPr>
              <a:t>- Buyer personas #1, #2, #3</a:t>
            </a:r>
            <a:br>
              <a:rPr lang="en-US" sz="1600" dirty="0">
                <a:latin typeface="Uni Neue Regular" pitchFamily="2" charset="0"/>
              </a:rPr>
            </a:br>
            <a:r>
              <a:rPr lang="en-US" sz="1600" dirty="0">
                <a:latin typeface="Uni Neue Regular" pitchFamily="2" charset="0"/>
              </a:rPr>
              <a:t>- Reverse engineering</a:t>
            </a:r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Clr>
                <a:srgbClr val="FF0054"/>
              </a:buClr>
              <a:buFont typeface="Arial" panose="020B0604020202020204" pitchFamily="34" charset="0"/>
              <a:buChar char="•"/>
            </a:pPr>
            <a:r>
              <a:rPr lang="en-US" sz="1600" dirty="0">
                <a:latin typeface="Uni Neue Regular" pitchFamily="2" charset="0"/>
              </a:rPr>
              <a:t>Funnel strategy </a:t>
            </a:r>
            <a:br>
              <a:rPr lang="en-US" sz="1600" dirty="0">
                <a:latin typeface="Uni Neue Regular" pitchFamily="2" charset="0"/>
              </a:rPr>
            </a:br>
            <a:r>
              <a:rPr lang="en-US" sz="1600" dirty="0">
                <a:latin typeface="Uni Neue Regular" pitchFamily="2" charset="0"/>
              </a:rPr>
              <a:t>- Awareness</a:t>
            </a:r>
            <a:br>
              <a:rPr lang="en-US" sz="1600" dirty="0">
                <a:latin typeface="Uni Neue Regular" pitchFamily="2" charset="0"/>
              </a:rPr>
            </a:br>
            <a:r>
              <a:rPr lang="en-US" sz="1600" dirty="0">
                <a:latin typeface="Uni Neue Regular" pitchFamily="2" charset="0"/>
              </a:rPr>
              <a:t>- Interest</a:t>
            </a:r>
            <a:br>
              <a:rPr lang="en-US" sz="1600" dirty="0">
                <a:latin typeface="Uni Neue Regular" pitchFamily="2" charset="0"/>
              </a:rPr>
            </a:br>
            <a:r>
              <a:rPr lang="en-US" sz="1600" dirty="0">
                <a:latin typeface="Uni Neue Regular" pitchFamily="2" charset="0"/>
              </a:rPr>
              <a:t>- Decision</a:t>
            </a:r>
            <a:br>
              <a:rPr lang="en-US" sz="1600" dirty="0">
                <a:latin typeface="Uni Neue Regular" pitchFamily="2" charset="0"/>
              </a:rPr>
            </a:br>
            <a:r>
              <a:rPr lang="en-US" sz="1600" dirty="0">
                <a:latin typeface="Uni Neue Regular" pitchFamily="2" charset="0"/>
              </a:rPr>
              <a:t>- Action</a:t>
            </a:r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Clr>
                <a:srgbClr val="FF0054"/>
              </a:buClr>
              <a:buFont typeface="Arial" panose="020B0604020202020204" pitchFamily="34" charset="0"/>
              <a:buChar char="•"/>
            </a:pPr>
            <a:r>
              <a:rPr lang="en-US" sz="1600" dirty="0" err="1">
                <a:latin typeface="Uni Neue Regular" pitchFamily="2" charset="0"/>
              </a:rPr>
              <a:t>Segmentazione</a:t>
            </a:r>
            <a:endParaRPr lang="en-US" sz="1600" dirty="0">
              <a:latin typeface="Uni Neue Regular" pitchFamily="2" charset="0"/>
            </a:endParaRPr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Clr>
                <a:srgbClr val="FF0054"/>
              </a:buClr>
              <a:buFont typeface="Arial" panose="020B0604020202020204" pitchFamily="34" charset="0"/>
              <a:buChar char="•"/>
            </a:pPr>
            <a:r>
              <a:rPr lang="en-US" sz="1600" dirty="0">
                <a:latin typeface="Uni Neue Regular" pitchFamily="2" charset="0"/>
              </a:rPr>
              <a:t>KPI</a:t>
            </a:r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Clr>
                <a:srgbClr val="FF0054"/>
              </a:buClr>
              <a:buFont typeface="Arial" panose="020B0604020202020204" pitchFamily="34" charset="0"/>
              <a:buChar char="•"/>
            </a:pPr>
            <a:r>
              <a:rPr lang="en-US" sz="1600" dirty="0">
                <a:latin typeface="Uni Neue Regular" pitchFamily="2" charset="0"/>
              </a:rPr>
              <a:t>A/B test</a:t>
            </a:r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Clr>
                <a:srgbClr val="FF0054"/>
              </a:buClr>
              <a:buFont typeface="Arial" panose="020B0604020202020204" pitchFamily="34" charset="0"/>
              <a:buChar char="•"/>
            </a:pPr>
            <a:r>
              <a:rPr lang="en-US" sz="1600" dirty="0">
                <a:latin typeface="Uni Neue Regular" pitchFamily="2" charset="0"/>
              </a:rPr>
              <a:t>Problem solving</a:t>
            </a:r>
          </a:p>
        </p:txBody>
      </p:sp>
      <p:grpSp>
        <p:nvGrpSpPr>
          <p:cNvPr id="47" name="Gruppo 46">
            <a:extLst>
              <a:ext uri="{FF2B5EF4-FFF2-40B4-BE49-F238E27FC236}">
                <a16:creationId xmlns:a16="http://schemas.microsoft.com/office/drawing/2014/main" id="{EB4E5DE6-3983-CD4D-84C3-DCB86E0A78B3}"/>
              </a:ext>
            </a:extLst>
          </p:cNvPr>
          <p:cNvGrpSpPr/>
          <p:nvPr/>
        </p:nvGrpSpPr>
        <p:grpSpPr>
          <a:xfrm>
            <a:off x="7494066" y="1634713"/>
            <a:ext cx="4237686" cy="3513051"/>
            <a:chOff x="3871913" y="1757099"/>
            <a:chExt cx="4033526" cy="3343802"/>
          </a:xfrm>
        </p:grpSpPr>
        <p:grpSp>
          <p:nvGrpSpPr>
            <p:cNvPr id="45" name="Gruppo 44">
              <a:extLst>
                <a:ext uri="{FF2B5EF4-FFF2-40B4-BE49-F238E27FC236}">
                  <a16:creationId xmlns:a16="http://schemas.microsoft.com/office/drawing/2014/main" id="{4A97DFEC-26AF-324F-8B2E-88D452576631}"/>
                </a:ext>
              </a:extLst>
            </p:cNvPr>
            <p:cNvGrpSpPr/>
            <p:nvPr/>
          </p:nvGrpSpPr>
          <p:grpSpPr>
            <a:xfrm>
              <a:off x="4286560" y="1757099"/>
              <a:ext cx="3618879" cy="3343802"/>
              <a:chOff x="7258050" y="1163906"/>
              <a:chExt cx="3618879" cy="3343802"/>
            </a:xfrm>
          </p:grpSpPr>
          <p:grpSp>
            <p:nvGrpSpPr>
              <p:cNvPr id="42" name="Gruppo 41">
                <a:extLst>
                  <a:ext uri="{FF2B5EF4-FFF2-40B4-BE49-F238E27FC236}">
                    <a16:creationId xmlns:a16="http://schemas.microsoft.com/office/drawing/2014/main" id="{3AD3B774-93A6-2C4E-8C21-CB37D5466C66}"/>
                  </a:ext>
                </a:extLst>
              </p:cNvPr>
              <p:cNvGrpSpPr/>
              <p:nvPr/>
            </p:nvGrpSpPr>
            <p:grpSpPr>
              <a:xfrm>
                <a:off x="7414590" y="1163906"/>
                <a:ext cx="3462339" cy="3343802"/>
                <a:chOff x="8266131" y="1132766"/>
                <a:chExt cx="3462339" cy="3343802"/>
              </a:xfrm>
              <a:solidFill>
                <a:srgbClr val="FF0078">
                  <a:alpha val="23000"/>
                </a:srgbClr>
              </a:solidFill>
            </p:grpSpPr>
            <p:sp>
              <p:nvSpPr>
                <p:cNvPr id="6" name="CasellaDiTesto 5">
                  <a:extLst>
                    <a:ext uri="{FF2B5EF4-FFF2-40B4-BE49-F238E27FC236}">
                      <a16:creationId xmlns:a16="http://schemas.microsoft.com/office/drawing/2014/main" id="{EB7C03B9-C8AD-4A42-ABE3-D712E4289593}"/>
                    </a:ext>
                  </a:extLst>
                </p:cNvPr>
                <p:cNvSpPr txBox="1"/>
                <p:nvPr/>
              </p:nvSpPr>
              <p:spPr>
                <a:xfrm>
                  <a:off x="8604933" y="2804667"/>
                  <a:ext cx="2784737" cy="1077218"/>
                </a:xfrm>
                <a:prstGeom prst="rect">
                  <a:avLst/>
                </a:prstGeom>
                <a:noFill/>
              </p:spPr>
              <p:txBody>
                <a:bodyPr wrap="none" rtlCol="0">
                  <a:normAutofit/>
                </a:bodyPr>
                <a:lstStyle/>
                <a:p>
                  <a:pPr algn="ctr">
                    <a:lnSpc>
                      <a:spcPct val="90000"/>
                    </a:lnSpc>
                    <a:spcAft>
                      <a:spcPts val="600"/>
                    </a:spcAft>
                  </a:pPr>
                  <a:r>
                    <a:rPr lang="it-IT" sz="3500" b="1">
                      <a:solidFill>
                        <a:srgbClr val="FF0078"/>
                      </a:solidFill>
                      <a:latin typeface="Uni Neue Bold" pitchFamily="2" charset="0"/>
                    </a:rPr>
                    <a:t>UNA VITA</a:t>
                  </a:r>
                </a:p>
                <a:p>
                  <a:pPr algn="ctr">
                    <a:lnSpc>
                      <a:spcPct val="90000"/>
                    </a:lnSpc>
                    <a:spcAft>
                      <a:spcPts val="600"/>
                    </a:spcAft>
                  </a:pPr>
                  <a:r>
                    <a:rPr lang="it-IT" sz="3500" b="1">
                      <a:solidFill>
                        <a:srgbClr val="FF0078"/>
                      </a:solidFill>
                      <a:latin typeface="Uni Neue Bold" pitchFamily="2" charset="0"/>
                    </a:rPr>
                    <a:t>GLUTEN FREE</a:t>
                  </a:r>
                </a:p>
              </p:txBody>
            </p:sp>
            <p:pic>
              <p:nvPicPr>
                <p:cNvPr id="22" name="Elemento grafico 21" descr="Grano con riempimento a tinta unita">
                  <a:extLst>
                    <a:ext uri="{FF2B5EF4-FFF2-40B4-BE49-F238E27FC236}">
                      <a16:creationId xmlns:a16="http://schemas.microsoft.com/office/drawing/2014/main" id="{BBE7C18A-EADB-4143-AF49-B4F3489B78A6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  <a:stretch>
                  <a:fillRect/>
                </a:stretch>
              </p:blipFill>
              <p:spPr>
                <a:xfrm rot="18913905">
                  <a:off x="9542774" y="1707344"/>
                  <a:ext cx="909056" cy="909056"/>
                </a:xfrm>
                <a:prstGeom prst="rect">
                  <a:avLst/>
                </a:prstGeom>
              </p:spPr>
            </p:pic>
            <p:sp>
              <p:nvSpPr>
                <p:cNvPr id="41" name="Ovale 40">
                  <a:extLst>
                    <a:ext uri="{FF2B5EF4-FFF2-40B4-BE49-F238E27FC236}">
                      <a16:creationId xmlns:a16="http://schemas.microsoft.com/office/drawing/2014/main" id="{E06FA360-94FB-5547-9E00-FEA8B4562F3E}"/>
                    </a:ext>
                  </a:extLst>
                </p:cNvPr>
                <p:cNvSpPr/>
                <p:nvPr/>
              </p:nvSpPr>
              <p:spPr>
                <a:xfrm>
                  <a:off x="8266131" y="1132766"/>
                  <a:ext cx="3462339" cy="3343802"/>
                </a:xfrm>
                <a:prstGeom prst="ellipse">
                  <a:avLst/>
                </a:prstGeom>
                <a:grpFill/>
                <a:ln w="53975">
                  <a:solidFill>
                    <a:srgbClr val="FF0078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</p:grpSp>
          <p:sp>
            <p:nvSpPr>
              <p:cNvPr id="44" name="CasellaDiTesto 43">
                <a:extLst>
                  <a:ext uri="{FF2B5EF4-FFF2-40B4-BE49-F238E27FC236}">
                    <a16:creationId xmlns:a16="http://schemas.microsoft.com/office/drawing/2014/main" id="{266B9FF0-6D39-DD48-B668-DBAA2C1BE07D}"/>
                  </a:ext>
                </a:extLst>
              </p:cNvPr>
              <p:cNvSpPr txBox="1"/>
              <p:nvPr/>
            </p:nvSpPr>
            <p:spPr>
              <a:xfrm>
                <a:off x="7258050" y="2328863"/>
                <a:ext cx="18473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endParaRPr lang="it-IT"/>
              </a:p>
            </p:txBody>
          </p:sp>
        </p:grpSp>
        <p:sp>
          <p:nvSpPr>
            <p:cNvPr id="46" name="CasellaDiTesto 45">
              <a:extLst>
                <a:ext uri="{FF2B5EF4-FFF2-40B4-BE49-F238E27FC236}">
                  <a16:creationId xmlns:a16="http://schemas.microsoft.com/office/drawing/2014/main" id="{E0D6195D-2026-AE41-BCBF-74965F9FA91A}"/>
                </a:ext>
              </a:extLst>
            </p:cNvPr>
            <p:cNvSpPr txBox="1"/>
            <p:nvPr/>
          </p:nvSpPr>
          <p:spPr>
            <a:xfrm>
              <a:off x="3871913" y="1957388"/>
              <a:ext cx="18473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lang="it-IT"/>
            </a:p>
          </p:txBody>
        </p:sp>
      </p:grpSp>
    </p:spTree>
    <p:extLst>
      <p:ext uri="{BB962C8B-B14F-4D97-AF65-F5344CB8AC3E}">
        <p14:creationId xmlns:p14="http://schemas.microsoft.com/office/powerpoint/2010/main" val="210021525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0B9EE3F3-89B7-43C3-8651-C4C9683099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51C7B96E-8666-6640-AAED-6FF91A59A602}"/>
              </a:ext>
            </a:extLst>
          </p:cNvPr>
          <p:cNvSpPr txBox="1"/>
          <p:nvPr/>
        </p:nvSpPr>
        <p:spPr>
          <a:xfrm>
            <a:off x="411480" y="991443"/>
            <a:ext cx="4443154" cy="1087819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2800" kern="1200" dirty="0">
                <a:solidFill>
                  <a:schemeClr val="tx1"/>
                </a:solidFill>
                <a:latin typeface="Uni Neue Regular" pitchFamily="2" charset="0"/>
                <a:ea typeface="+mj-ea"/>
                <a:cs typeface="+mj-cs"/>
              </a:rPr>
              <a:t>INTEREST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3AE4636-AEEC-45D6-84D4-7AC2DA48EC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649223" y="387939"/>
            <a:ext cx="73152" cy="54864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8D9CE0F4-2EB2-4F1F-8AAC-DB3571D9FE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11480" y="2285541"/>
            <a:ext cx="438912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FDE154CD-A495-D14D-A809-497E4F53A6C2}"/>
              </a:ext>
            </a:extLst>
          </p:cNvPr>
          <p:cNvSpPr txBox="1"/>
          <p:nvPr/>
        </p:nvSpPr>
        <p:spPr>
          <a:xfrm>
            <a:off x="430910" y="2620658"/>
            <a:ext cx="4608575" cy="423734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1600" dirty="0" err="1">
                <a:latin typeface="Uni Neue Regular" pitchFamily="2" charset="0"/>
              </a:rPr>
              <a:t>Sono</a:t>
            </a:r>
            <a:r>
              <a:rPr lang="en-US" sz="1600" dirty="0">
                <a:latin typeface="Uni Neue Regular" pitchFamily="2" charset="0"/>
              </a:rPr>
              <a:t> </a:t>
            </a:r>
            <a:r>
              <a:rPr lang="en-US" sz="1600" dirty="0" err="1">
                <a:latin typeface="Uni Neue Regular" pitchFamily="2" charset="0"/>
              </a:rPr>
              <a:t>arrivata</a:t>
            </a:r>
            <a:r>
              <a:rPr lang="en-US" sz="1600" dirty="0">
                <a:latin typeface="Uni Neue Regular" pitchFamily="2" charset="0"/>
              </a:rPr>
              <a:t> al secondo step del funnel. </a:t>
            </a:r>
            <a:r>
              <a:rPr lang="en-US" sz="1600" dirty="0" err="1">
                <a:latin typeface="Uni Neue Regular" pitchFamily="2" charset="0"/>
              </a:rPr>
              <a:t>Adesso</a:t>
            </a:r>
            <a:r>
              <a:rPr lang="en-US" sz="1600" dirty="0">
                <a:latin typeface="Uni Neue Regular" pitchFamily="2" charset="0"/>
              </a:rPr>
              <a:t>, devo </a:t>
            </a:r>
            <a:r>
              <a:rPr lang="en-US" sz="1600" dirty="0" err="1">
                <a:latin typeface="Uni Neue Regular" pitchFamily="2" charset="0"/>
              </a:rPr>
              <a:t>creare</a:t>
            </a:r>
            <a:r>
              <a:rPr lang="en-US" sz="1600" dirty="0">
                <a:latin typeface="Uni Neue Regular" pitchFamily="2" charset="0"/>
              </a:rPr>
              <a:t> </a:t>
            </a:r>
            <a:r>
              <a:rPr lang="en-US" sz="1600" dirty="0" err="1">
                <a:latin typeface="Uni Neue Regular" pitchFamily="2" charset="0"/>
              </a:rPr>
              <a:t>i</a:t>
            </a:r>
            <a:r>
              <a:rPr lang="en-US" sz="1600" dirty="0">
                <a:latin typeface="Uni Neue Regular" pitchFamily="2" charset="0"/>
              </a:rPr>
              <a:t> leads per poi </a:t>
            </a:r>
            <a:r>
              <a:rPr lang="en-US" sz="1600" dirty="0" err="1">
                <a:latin typeface="Uni Neue Regular" pitchFamily="2" charset="0"/>
              </a:rPr>
              <a:t>trasformarli</a:t>
            </a:r>
            <a:r>
              <a:rPr lang="en-US" sz="1600" dirty="0">
                <a:latin typeface="Uni Neue Regular" pitchFamily="2" charset="0"/>
              </a:rPr>
              <a:t> in </a:t>
            </a:r>
            <a:r>
              <a:rPr lang="en-US" sz="1600" dirty="0" err="1">
                <a:latin typeface="Uni Neue Regular" pitchFamily="2" charset="0"/>
              </a:rPr>
              <a:t>potenziali</a:t>
            </a:r>
            <a:r>
              <a:rPr lang="en-US" sz="1600" dirty="0">
                <a:latin typeface="Uni Neue Regular" pitchFamily="2" charset="0"/>
              </a:rPr>
              <a:t> </a:t>
            </a:r>
            <a:r>
              <a:rPr lang="en-US" sz="1600" dirty="0" err="1">
                <a:latin typeface="Uni Neue Regular" pitchFamily="2" charset="0"/>
              </a:rPr>
              <a:t>clienti</a:t>
            </a:r>
            <a:r>
              <a:rPr lang="en-US" sz="1600" dirty="0">
                <a:latin typeface="Uni Neue Regular" pitchFamily="2" charset="0"/>
              </a:rPr>
              <a:t>.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600" dirty="0">
              <a:latin typeface="Uni Neue Regular" pitchFamily="2" charset="0"/>
            </a:endParaRP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1600" dirty="0" err="1">
                <a:latin typeface="Uni Neue Regular" pitchFamily="2" charset="0"/>
              </a:rPr>
              <a:t>Innanzitutto</a:t>
            </a:r>
            <a:r>
              <a:rPr lang="en-US" sz="1600" dirty="0">
                <a:latin typeface="Uni Neue Regular" pitchFamily="2" charset="0"/>
              </a:rPr>
              <a:t>, </a:t>
            </a:r>
            <a:r>
              <a:rPr lang="en-US" sz="1600" dirty="0" err="1">
                <a:latin typeface="Uni Neue Regular" pitchFamily="2" charset="0"/>
              </a:rPr>
              <a:t>propongo</a:t>
            </a:r>
            <a:r>
              <a:rPr lang="en-US" sz="1600" dirty="0">
                <a:latin typeface="Uni Neue Regular" pitchFamily="2" charset="0"/>
              </a:rPr>
              <a:t> </a:t>
            </a:r>
            <a:r>
              <a:rPr lang="en-US" sz="1600" dirty="0" err="1">
                <a:latin typeface="Uni Neue Regular" pitchFamily="2" charset="0"/>
              </a:rPr>
              <a:t>l’iscrizione</a:t>
            </a:r>
            <a:r>
              <a:rPr lang="en-US" sz="1600" dirty="0">
                <a:latin typeface="Uni Neue Regular" pitchFamily="2" charset="0"/>
              </a:rPr>
              <a:t> al </a:t>
            </a:r>
            <a:r>
              <a:rPr lang="en-US" sz="1600" dirty="0" err="1">
                <a:latin typeface="Uni Neue Regular" pitchFamily="2" charset="0"/>
              </a:rPr>
              <a:t>canale</a:t>
            </a:r>
            <a:r>
              <a:rPr lang="en-US" sz="1600" dirty="0">
                <a:latin typeface="Uni Neue Regular" pitchFamily="2" charset="0"/>
              </a:rPr>
              <a:t> Telegram e </a:t>
            </a:r>
            <a:r>
              <a:rPr lang="en-US" sz="1600" dirty="0" err="1">
                <a:latin typeface="Uni Neue Regular" pitchFamily="2" charset="0"/>
              </a:rPr>
              <a:t>alla</a:t>
            </a:r>
            <a:r>
              <a:rPr lang="en-US" sz="1600" dirty="0">
                <a:latin typeface="Uni Neue Regular" pitchFamily="2" charset="0"/>
              </a:rPr>
              <a:t> Newsletter: il lead magnet </a:t>
            </a:r>
            <a:r>
              <a:rPr lang="en-US" sz="1600" dirty="0" err="1">
                <a:latin typeface="Uni Neue Regular" pitchFamily="2" charset="0"/>
              </a:rPr>
              <a:t>offerto</a:t>
            </a:r>
            <a:r>
              <a:rPr lang="en-US" sz="1600" dirty="0">
                <a:latin typeface="Uni Neue Regular" pitchFamily="2" charset="0"/>
              </a:rPr>
              <a:t> </a:t>
            </a:r>
            <a:r>
              <a:rPr lang="en-US" sz="1600" dirty="0" err="1">
                <a:latin typeface="Uni Neue Regular" pitchFamily="2" charset="0"/>
              </a:rPr>
              <a:t>è</a:t>
            </a:r>
            <a:r>
              <a:rPr lang="en-US" sz="1600" dirty="0">
                <a:latin typeface="Uni Neue Regular" pitchFamily="2" charset="0"/>
              </a:rPr>
              <a:t> un eBook di </a:t>
            </a:r>
            <a:r>
              <a:rPr lang="en-US" sz="1600" dirty="0" err="1">
                <a:latin typeface="Uni Neue Regular" pitchFamily="2" charset="0"/>
              </a:rPr>
              <a:t>presentazione</a:t>
            </a:r>
            <a:r>
              <a:rPr lang="en-US" sz="1600" dirty="0">
                <a:latin typeface="Uni Neue Regular" pitchFamily="2" charset="0"/>
              </a:rPr>
              <a:t> </a:t>
            </a:r>
            <a:r>
              <a:rPr lang="en-US" sz="1600" dirty="0" err="1">
                <a:latin typeface="Uni Neue Regular" pitchFamily="2" charset="0"/>
              </a:rPr>
              <a:t>dei</a:t>
            </a:r>
            <a:r>
              <a:rPr lang="en-US" sz="1600" dirty="0">
                <a:latin typeface="Uni Neue Regular" pitchFamily="2" charset="0"/>
              </a:rPr>
              <a:t> </a:t>
            </a:r>
            <a:r>
              <a:rPr lang="en-US" sz="1600" dirty="0" err="1">
                <a:latin typeface="Uni Neue Regular" pitchFamily="2" charset="0"/>
              </a:rPr>
              <a:t>nostri</a:t>
            </a:r>
            <a:r>
              <a:rPr lang="en-US" sz="1600" dirty="0">
                <a:latin typeface="Uni Neue Regular" pitchFamily="2" charset="0"/>
              </a:rPr>
              <a:t> </a:t>
            </a:r>
            <a:r>
              <a:rPr lang="en-US" sz="1600" dirty="0" err="1">
                <a:latin typeface="Uni Neue Regular" pitchFamily="2" charset="0"/>
              </a:rPr>
              <a:t>prodotti</a:t>
            </a:r>
            <a:r>
              <a:rPr lang="en-US" sz="1600" dirty="0">
                <a:latin typeface="Uni Neue Regular" pitchFamily="2" charset="0"/>
              </a:rPr>
              <a:t> + </a:t>
            </a:r>
            <a:r>
              <a:rPr lang="en-US" sz="1600" dirty="0" err="1">
                <a:latin typeface="Uni Neue Regular" pitchFamily="2" charset="0"/>
              </a:rPr>
              <a:t>spedizione</a:t>
            </a:r>
            <a:r>
              <a:rPr lang="en-US" sz="1600" dirty="0">
                <a:latin typeface="Uni Neue Regular" pitchFamily="2" charset="0"/>
              </a:rPr>
              <a:t> </a:t>
            </a:r>
            <a:r>
              <a:rPr lang="en-US" sz="1600" dirty="0" err="1">
                <a:latin typeface="Uni Neue Regular" pitchFamily="2" charset="0"/>
              </a:rPr>
              <a:t>gratuita</a:t>
            </a:r>
            <a:r>
              <a:rPr lang="en-US" sz="1600" dirty="0">
                <a:latin typeface="Uni Neue Regular" pitchFamily="2" charset="0"/>
              </a:rPr>
              <a:t> </a:t>
            </a:r>
            <a:r>
              <a:rPr lang="en-US" sz="1600" dirty="0" err="1">
                <a:latin typeface="Uni Neue Regular" pitchFamily="2" charset="0"/>
              </a:rPr>
              <a:t>sul</a:t>
            </a:r>
            <a:r>
              <a:rPr lang="en-US" sz="1600" dirty="0">
                <a:latin typeface="Uni Neue Regular" pitchFamily="2" charset="0"/>
              </a:rPr>
              <a:t> primo </a:t>
            </a:r>
            <a:r>
              <a:rPr lang="en-US" sz="1600" dirty="0" err="1">
                <a:latin typeface="Uni Neue Regular" pitchFamily="2" charset="0"/>
              </a:rPr>
              <a:t>ordine</a:t>
            </a:r>
            <a:r>
              <a:rPr lang="en-US" sz="1600" dirty="0">
                <a:latin typeface="Uni Neue Regular" pitchFamily="2" charset="0"/>
              </a:rPr>
              <a:t>. Poi, </a:t>
            </a:r>
            <a:r>
              <a:rPr lang="en-US" sz="1600" dirty="0" err="1">
                <a:latin typeface="Uni Neue Regular" pitchFamily="2" charset="0"/>
              </a:rPr>
              <a:t>posto</a:t>
            </a:r>
            <a:r>
              <a:rPr lang="en-US" sz="1600" dirty="0">
                <a:latin typeface="Uni Neue Regular" pitchFamily="2" charset="0"/>
              </a:rPr>
              <a:t> </a:t>
            </a:r>
            <a:r>
              <a:rPr lang="en-US" sz="1600" dirty="0" err="1">
                <a:latin typeface="Uni Neue Regular" pitchFamily="2" charset="0"/>
              </a:rPr>
              <a:t>delle</a:t>
            </a:r>
            <a:r>
              <a:rPr lang="en-US" sz="1600" dirty="0">
                <a:latin typeface="Uni Neue Regular" pitchFamily="2" charset="0"/>
              </a:rPr>
              <a:t> </a:t>
            </a:r>
            <a:r>
              <a:rPr lang="en-US" sz="1600" dirty="0" err="1">
                <a:latin typeface="Uni Neue Regular" pitchFamily="2" charset="0"/>
              </a:rPr>
              <a:t>inserzioni</a:t>
            </a:r>
            <a:r>
              <a:rPr lang="en-US" sz="1600" dirty="0">
                <a:latin typeface="Uni Neue Regular" pitchFamily="2" charset="0"/>
              </a:rPr>
              <a:t> </a:t>
            </a:r>
            <a:r>
              <a:rPr lang="en-US" sz="1600" dirty="0" err="1">
                <a:latin typeface="Uni Neue Regular" pitchFamily="2" charset="0"/>
              </a:rPr>
              <a:t>su</a:t>
            </a:r>
            <a:r>
              <a:rPr lang="en-US" sz="1600" dirty="0">
                <a:latin typeface="Uni Neue Regular" pitchFamily="2" charset="0"/>
              </a:rPr>
              <a:t> Facebook e Instagram.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1600" dirty="0">
                <a:latin typeface="Uni Neue Regular" pitchFamily="2" charset="0"/>
              </a:rPr>
              <a:t>Continuo a </a:t>
            </a:r>
            <a:r>
              <a:rPr lang="en-US" sz="1600" dirty="0" err="1">
                <a:latin typeface="Uni Neue Regular" pitchFamily="2" charset="0"/>
              </a:rPr>
              <a:t>cercare</a:t>
            </a:r>
            <a:r>
              <a:rPr lang="en-US" sz="1600" dirty="0">
                <a:latin typeface="Uni Neue Regular" pitchFamily="2" charset="0"/>
              </a:rPr>
              <a:t> di </a:t>
            </a:r>
            <a:r>
              <a:rPr lang="en-US" sz="1600" dirty="0" err="1">
                <a:latin typeface="Uni Neue Regular" pitchFamily="2" charset="0"/>
              </a:rPr>
              <a:t>tenere</a:t>
            </a:r>
            <a:r>
              <a:rPr lang="en-US" sz="1600" dirty="0">
                <a:latin typeface="Uni Neue Regular" pitchFamily="2" charset="0"/>
              </a:rPr>
              <a:t> alto </a:t>
            </a:r>
            <a:r>
              <a:rPr lang="en-US" sz="1600" dirty="0" err="1">
                <a:latin typeface="Uni Neue Regular" pitchFamily="2" charset="0"/>
              </a:rPr>
              <a:t>l’interesse</a:t>
            </a:r>
            <a:r>
              <a:rPr lang="en-US" sz="1600" dirty="0">
                <a:latin typeface="Uni Neue Regular" pitchFamily="2" charset="0"/>
              </a:rPr>
              <a:t>, </a:t>
            </a:r>
            <a:r>
              <a:rPr lang="en-US" sz="1600" dirty="0" err="1">
                <a:latin typeface="Uni Neue Regular" pitchFamily="2" charset="0"/>
              </a:rPr>
              <a:t>postando</a:t>
            </a:r>
            <a:r>
              <a:rPr lang="en-US" sz="1600" dirty="0">
                <a:latin typeface="Uni Neue Regular" pitchFamily="2" charset="0"/>
              </a:rPr>
              <a:t> </a:t>
            </a:r>
            <a:r>
              <a:rPr lang="en-US" sz="1600" dirty="0" err="1">
                <a:latin typeface="Uni Neue Regular" pitchFamily="2" charset="0"/>
              </a:rPr>
              <a:t>contenuti</a:t>
            </a:r>
            <a:r>
              <a:rPr lang="en-US" sz="1600" dirty="0">
                <a:latin typeface="Uni Neue Regular" pitchFamily="2" charset="0"/>
              </a:rPr>
              <a:t> </a:t>
            </a:r>
            <a:r>
              <a:rPr lang="en-US" sz="1600" dirty="0" err="1">
                <a:latin typeface="Uni Neue Regular" pitchFamily="2" charset="0"/>
              </a:rPr>
              <a:t>su</a:t>
            </a:r>
            <a:r>
              <a:rPr lang="en-US" sz="1600" dirty="0">
                <a:latin typeface="Uni Neue Regular" pitchFamily="2" charset="0"/>
              </a:rPr>
              <a:t> Instagram, Pinterest, Facebook, </a:t>
            </a:r>
            <a:r>
              <a:rPr lang="en-US" sz="1600" dirty="0" err="1">
                <a:latin typeface="Uni Neue Regular" pitchFamily="2" charset="0"/>
              </a:rPr>
              <a:t>Youtube</a:t>
            </a:r>
            <a:r>
              <a:rPr lang="en-US" sz="1600" dirty="0">
                <a:latin typeface="Uni Neue Regular" pitchFamily="2" charset="0"/>
              </a:rPr>
              <a:t> e </a:t>
            </a:r>
            <a:r>
              <a:rPr lang="en-US" sz="1600" dirty="0" err="1">
                <a:latin typeface="Uni Neue Regular" pitchFamily="2" charset="0"/>
              </a:rPr>
              <a:t>invio</a:t>
            </a:r>
            <a:r>
              <a:rPr lang="en-US" sz="1600" dirty="0">
                <a:latin typeface="Uni Neue Regular" pitchFamily="2" charset="0"/>
              </a:rPr>
              <a:t> una newsletter.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1600" dirty="0" err="1">
                <a:latin typeface="Uni Neue Regular" pitchFamily="2" charset="0"/>
              </a:rPr>
              <a:t>Infine</a:t>
            </a:r>
            <a:r>
              <a:rPr lang="en-US" sz="1600" dirty="0">
                <a:latin typeface="Uni Neue Regular" pitchFamily="2" charset="0"/>
              </a:rPr>
              <a:t>, per </a:t>
            </a:r>
            <a:r>
              <a:rPr lang="en-US" sz="1600" dirty="0" err="1">
                <a:latin typeface="Uni Neue Regular" pitchFamily="2" charset="0"/>
              </a:rPr>
              <a:t>incentivare</a:t>
            </a:r>
            <a:r>
              <a:rPr lang="en-US" sz="1600" dirty="0">
                <a:latin typeface="Uni Neue Regular" pitchFamily="2" charset="0"/>
              </a:rPr>
              <a:t> </a:t>
            </a:r>
            <a:r>
              <a:rPr lang="en-US" sz="1600" dirty="0" err="1">
                <a:latin typeface="Uni Neue Regular" pitchFamily="2" charset="0"/>
              </a:rPr>
              <a:t>all’acquisto</a:t>
            </a:r>
            <a:r>
              <a:rPr lang="en-US" sz="1600" dirty="0">
                <a:latin typeface="Uni Neue Regular" pitchFamily="2" charset="0"/>
              </a:rPr>
              <a:t>, </a:t>
            </a:r>
            <a:r>
              <a:rPr lang="en-US" sz="1600" dirty="0" err="1">
                <a:latin typeface="Uni Neue Regular" pitchFamily="2" charset="0"/>
              </a:rPr>
              <a:t>mando</a:t>
            </a:r>
            <a:r>
              <a:rPr lang="en-US" sz="1600" dirty="0">
                <a:latin typeface="Uni Neue Regular" pitchFamily="2" charset="0"/>
              </a:rPr>
              <a:t> una mail e un </a:t>
            </a:r>
            <a:r>
              <a:rPr lang="en-US" sz="1600" dirty="0" err="1">
                <a:latin typeface="Uni Neue Regular" pitchFamily="2" charset="0"/>
              </a:rPr>
              <a:t>messaggio</a:t>
            </a:r>
            <a:r>
              <a:rPr lang="en-US" sz="1600" dirty="0">
                <a:latin typeface="Uni Neue Regular" pitchFamily="2" charset="0"/>
              </a:rPr>
              <a:t> </a:t>
            </a:r>
            <a:r>
              <a:rPr lang="en-US" sz="1600" dirty="0" err="1">
                <a:latin typeface="Uni Neue Regular" pitchFamily="2" charset="0"/>
              </a:rPr>
              <a:t>su</a:t>
            </a:r>
            <a:r>
              <a:rPr lang="en-US" sz="1600" dirty="0">
                <a:latin typeface="Uni Neue Regular" pitchFamily="2" charset="0"/>
              </a:rPr>
              <a:t> Telegram </a:t>
            </a:r>
            <a:r>
              <a:rPr lang="en-US" sz="1600" dirty="0" err="1">
                <a:latin typeface="Uni Neue Regular" pitchFamily="2" charset="0"/>
              </a:rPr>
              <a:t>offrendo</a:t>
            </a:r>
            <a:r>
              <a:rPr lang="en-US" sz="1600" dirty="0">
                <a:latin typeface="Uni Neue Regular" pitchFamily="2" charset="0"/>
              </a:rPr>
              <a:t> un coupon del 10% </a:t>
            </a:r>
            <a:r>
              <a:rPr lang="en-US" sz="1600" dirty="0" err="1">
                <a:latin typeface="Uni Neue Regular" pitchFamily="2" charset="0"/>
              </a:rPr>
              <a:t>sul</a:t>
            </a:r>
            <a:r>
              <a:rPr lang="en-US" sz="1600" dirty="0">
                <a:latin typeface="Uni Neue Regular" pitchFamily="2" charset="0"/>
              </a:rPr>
              <a:t> primo </a:t>
            </a:r>
            <a:r>
              <a:rPr lang="en-US" sz="1600" dirty="0" err="1">
                <a:latin typeface="Uni Neue Regular" pitchFamily="2" charset="0"/>
              </a:rPr>
              <a:t>ordine</a:t>
            </a:r>
            <a:r>
              <a:rPr lang="en-US" sz="1600" dirty="0">
                <a:latin typeface="Uni Neue Regular" pitchFamily="2" charset="0"/>
              </a:rPr>
              <a:t>. </a:t>
            </a:r>
          </a:p>
        </p:txBody>
      </p:sp>
      <p:pic>
        <p:nvPicPr>
          <p:cNvPr id="11" name="Immagine 10" descr="Immagine che contiene testo, luce&#10;&#10;Descrizione generata automaticamente">
            <a:extLst>
              <a:ext uri="{FF2B5EF4-FFF2-40B4-BE49-F238E27FC236}">
                <a16:creationId xmlns:a16="http://schemas.microsoft.com/office/drawing/2014/main" id="{0D5C8F13-A31A-B744-BAD4-D366DAD7756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9258" r="56641"/>
          <a:stretch/>
        </p:blipFill>
        <p:spPr>
          <a:xfrm>
            <a:off x="6267450" y="0"/>
            <a:ext cx="5924550" cy="72707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071431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0B9EE3F3-89B7-43C3-8651-C4C9683099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CasellaDiTesto 7">
            <a:extLst>
              <a:ext uri="{FF2B5EF4-FFF2-40B4-BE49-F238E27FC236}">
                <a16:creationId xmlns:a16="http://schemas.microsoft.com/office/drawing/2014/main" id="{9C558465-F75A-8B4D-8D30-B28B0F777B69}"/>
              </a:ext>
            </a:extLst>
          </p:cNvPr>
          <p:cNvSpPr txBox="1"/>
          <p:nvPr/>
        </p:nvSpPr>
        <p:spPr>
          <a:xfrm>
            <a:off x="411480" y="991443"/>
            <a:ext cx="4443154" cy="1087819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2800" kern="1200" dirty="0">
                <a:solidFill>
                  <a:schemeClr val="tx1"/>
                </a:solidFill>
                <a:latin typeface="Uni Neue Regular" pitchFamily="2" charset="0"/>
                <a:ea typeface="+mj-ea"/>
                <a:cs typeface="+mj-cs"/>
              </a:rPr>
              <a:t>DECISION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33AE4636-AEEC-45D6-84D4-7AC2DA48EC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649223" y="387939"/>
            <a:ext cx="73152" cy="54864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8D9CE0F4-2EB2-4F1F-8AAC-DB3571D9FE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11480" y="2285541"/>
            <a:ext cx="438912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9" name="CasellaDiTesto 8">
            <a:extLst>
              <a:ext uri="{FF2B5EF4-FFF2-40B4-BE49-F238E27FC236}">
                <a16:creationId xmlns:a16="http://schemas.microsoft.com/office/drawing/2014/main" id="{6F9F5EF1-7817-8B48-B2C0-04ED9585EF23}"/>
              </a:ext>
            </a:extLst>
          </p:cNvPr>
          <p:cNvSpPr txBox="1"/>
          <p:nvPr/>
        </p:nvSpPr>
        <p:spPr>
          <a:xfrm>
            <a:off x="411480" y="2684095"/>
            <a:ext cx="4443154" cy="349286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dirty="0">
                <a:latin typeface="Uni Neue Regular" pitchFamily="2" charset="0"/>
              </a:rPr>
              <a:t>Questa </a:t>
            </a:r>
            <a:r>
              <a:rPr lang="en-US" dirty="0" err="1">
                <a:latin typeface="Uni Neue Regular" pitchFamily="2" charset="0"/>
              </a:rPr>
              <a:t>è</a:t>
            </a:r>
            <a:r>
              <a:rPr lang="en-US" dirty="0">
                <a:latin typeface="Uni Neue Regular" pitchFamily="2" charset="0"/>
              </a:rPr>
              <a:t> la </a:t>
            </a:r>
            <a:r>
              <a:rPr lang="en-US" dirty="0" err="1">
                <a:latin typeface="Uni Neue Regular" pitchFamily="2" charset="0"/>
              </a:rPr>
              <a:t>fase</a:t>
            </a:r>
            <a:r>
              <a:rPr lang="en-US" dirty="0">
                <a:latin typeface="Uni Neue Regular" pitchFamily="2" charset="0"/>
              </a:rPr>
              <a:t> </a:t>
            </a:r>
            <a:r>
              <a:rPr lang="en-US" dirty="0" err="1">
                <a:latin typeface="Uni Neue Regular" pitchFamily="2" charset="0"/>
              </a:rPr>
              <a:t>nella</a:t>
            </a:r>
            <a:r>
              <a:rPr lang="en-US" dirty="0">
                <a:latin typeface="Uni Neue Regular" pitchFamily="2" charset="0"/>
              </a:rPr>
              <a:t> quale il lead </a:t>
            </a:r>
            <a:r>
              <a:rPr lang="en-US" dirty="0" err="1">
                <a:latin typeface="Uni Neue Regular" pitchFamily="2" charset="0"/>
              </a:rPr>
              <a:t>è</a:t>
            </a:r>
            <a:r>
              <a:rPr lang="en-US" dirty="0">
                <a:latin typeface="Uni Neue Regular" pitchFamily="2" charset="0"/>
              </a:rPr>
              <a:t> pronto ad </a:t>
            </a:r>
            <a:r>
              <a:rPr lang="en-US" dirty="0" err="1">
                <a:latin typeface="Uni Neue Regular" pitchFamily="2" charset="0"/>
              </a:rPr>
              <a:t>acquistare</a:t>
            </a:r>
            <a:r>
              <a:rPr lang="en-US" dirty="0">
                <a:latin typeface="Uni Neue Regular" pitchFamily="2" charset="0"/>
              </a:rPr>
              <a:t>; </a:t>
            </a:r>
            <a:r>
              <a:rPr lang="en-US" dirty="0" err="1">
                <a:latin typeface="Uni Neue Regular" pitchFamily="2" charset="0"/>
              </a:rPr>
              <a:t>sta</a:t>
            </a:r>
            <a:r>
              <a:rPr lang="en-US" dirty="0">
                <a:latin typeface="Uni Neue Regular" pitchFamily="2" charset="0"/>
              </a:rPr>
              <a:t> </a:t>
            </a:r>
            <a:r>
              <a:rPr lang="en-US" dirty="0" err="1">
                <a:latin typeface="Uni Neue Regular" pitchFamily="2" charset="0"/>
              </a:rPr>
              <a:t>vagliando</a:t>
            </a:r>
            <a:r>
              <a:rPr lang="en-US" dirty="0">
                <a:latin typeface="Uni Neue Regular" pitchFamily="2" charset="0"/>
              </a:rPr>
              <a:t> quale </a:t>
            </a:r>
            <a:r>
              <a:rPr lang="en-US" dirty="0" err="1">
                <a:latin typeface="Uni Neue Regular" pitchFamily="2" charset="0"/>
              </a:rPr>
              <a:t>sia</a:t>
            </a:r>
            <a:r>
              <a:rPr lang="en-US" dirty="0">
                <a:latin typeface="Uni Neue Regular" pitchFamily="2" charset="0"/>
              </a:rPr>
              <a:t> </a:t>
            </a:r>
            <a:r>
              <a:rPr lang="en-US" dirty="0" err="1">
                <a:latin typeface="Uni Neue Regular" pitchFamily="2" charset="0"/>
              </a:rPr>
              <a:t>l’offerta</a:t>
            </a:r>
            <a:r>
              <a:rPr lang="en-US" dirty="0">
                <a:latin typeface="Uni Neue Regular" pitchFamily="2" charset="0"/>
              </a:rPr>
              <a:t> </a:t>
            </a:r>
            <a:r>
              <a:rPr lang="en-US" dirty="0" err="1">
                <a:latin typeface="Uni Neue Regular" pitchFamily="2" charset="0"/>
              </a:rPr>
              <a:t>migliore</a:t>
            </a:r>
            <a:r>
              <a:rPr lang="en-US" dirty="0">
                <a:latin typeface="Uni Neue Regular" pitchFamily="2" charset="0"/>
              </a:rPr>
              <a:t>.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dirty="0" err="1">
                <a:latin typeface="Uni Neue Regular" pitchFamily="2" charset="0"/>
              </a:rPr>
              <a:t>Cerco</a:t>
            </a:r>
            <a:r>
              <a:rPr lang="en-US" dirty="0">
                <a:latin typeface="Uni Neue Regular" pitchFamily="2" charset="0"/>
              </a:rPr>
              <a:t> di </a:t>
            </a:r>
            <a:r>
              <a:rPr lang="en-US" dirty="0" err="1">
                <a:latin typeface="Uni Neue Regular" pitchFamily="2" charset="0"/>
              </a:rPr>
              <a:t>condurli</a:t>
            </a:r>
            <a:r>
              <a:rPr lang="en-US" dirty="0">
                <a:latin typeface="Uni Neue Regular" pitchFamily="2" charset="0"/>
              </a:rPr>
              <a:t> </a:t>
            </a:r>
            <a:r>
              <a:rPr lang="en-US" dirty="0" err="1">
                <a:latin typeface="Uni Neue Regular" pitchFamily="2" charset="0"/>
              </a:rPr>
              <a:t>all’acquisto</a:t>
            </a:r>
            <a:r>
              <a:rPr lang="en-US" dirty="0">
                <a:latin typeface="Uni Neue Regular" pitchFamily="2" charset="0"/>
              </a:rPr>
              <a:t> </a:t>
            </a:r>
            <a:r>
              <a:rPr lang="en-US" dirty="0" err="1">
                <a:latin typeface="Uni Neue Regular" pitchFamily="2" charset="0"/>
              </a:rPr>
              <a:t>inviando</a:t>
            </a:r>
            <a:r>
              <a:rPr lang="en-US" dirty="0">
                <a:latin typeface="Uni Neue Regular" pitchFamily="2" charset="0"/>
              </a:rPr>
              <a:t>:</a:t>
            </a:r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>
                <a:latin typeface="Uni Neue Regular" pitchFamily="2" charset="0"/>
              </a:rPr>
              <a:t> Una mail per </a:t>
            </a:r>
            <a:r>
              <a:rPr lang="en-US" dirty="0" err="1">
                <a:latin typeface="Uni Neue Regular" pitchFamily="2" charset="0"/>
              </a:rPr>
              <a:t>ricordare</a:t>
            </a:r>
            <a:r>
              <a:rPr lang="en-US" dirty="0">
                <a:latin typeface="Uni Neue Regular" pitchFamily="2" charset="0"/>
              </a:rPr>
              <a:t> il </a:t>
            </a:r>
            <a:r>
              <a:rPr lang="en-US" dirty="0" err="1">
                <a:latin typeface="Uni Neue Regular" pitchFamily="2" charset="0"/>
              </a:rPr>
              <a:t>carrello</a:t>
            </a:r>
            <a:r>
              <a:rPr lang="en-US" dirty="0">
                <a:latin typeface="Uni Neue Regular" pitchFamily="2" charset="0"/>
              </a:rPr>
              <a:t> in </a:t>
            </a:r>
            <a:r>
              <a:rPr lang="en-US" dirty="0" err="1">
                <a:latin typeface="Uni Neue Regular" pitchFamily="2" charset="0"/>
              </a:rPr>
              <a:t>sospeso</a:t>
            </a:r>
            <a:r>
              <a:rPr lang="en-US" dirty="0">
                <a:latin typeface="Uni Neue Regular" pitchFamily="2" charset="0"/>
              </a:rPr>
              <a:t>;</a:t>
            </a:r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>
                <a:latin typeface="Uni Neue Regular" pitchFamily="2" charset="0"/>
              </a:rPr>
              <a:t>Una mail con un coupon del 10% di </a:t>
            </a:r>
            <a:r>
              <a:rPr lang="en-US" dirty="0" err="1">
                <a:latin typeface="Uni Neue Regular" pitchFamily="2" charset="0"/>
              </a:rPr>
              <a:t>sconto</a:t>
            </a:r>
            <a:r>
              <a:rPr lang="en-US" dirty="0">
                <a:latin typeface="Uni Neue Regular" pitchFamily="2" charset="0"/>
              </a:rPr>
              <a:t> e la </a:t>
            </a:r>
            <a:r>
              <a:rPr lang="en-US" dirty="0" err="1">
                <a:latin typeface="Uni Neue Regular" pitchFamily="2" charset="0"/>
              </a:rPr>
              <a:t>spedizione</a:t>
            </a:r>
            <a:r>
              <a:rPr lang="en-US" dirty="0">
                <a:latin typeface="Uni Neue Regular" pitchFamily="2" charset="0"/>
              </a:rPr>
              <a:t> </a:t>
            </a:r>
            <a:r>
              <a:rPr lang="en-US" dirty="0" err="1">
                <a:latin typeface="Uni Neue Regular" pitchFamily="2" charset="0"/>
              </a:rPr>
              <a:t>gratuita</a:t>
            </a:r>
            <a:r>
              <a:rPr lang="en-US" dirty="0">
                <a:latin typeface="Uni Neue Regular" pitchFamily="2" charset="0"/>
              </a:rPr>
              <a:t> </a:t>
            </a:r>
            <a:r>
              <a:rPr lang="en-US" dirty="0" err="1">
                <a:latin typeface="Uni Neue Regular" pitchFamily="2" charset="0"/>
              </a:rPr>
              <a:t>sul</a:t>
            </a:r>
            <a:r>
              <a:rPr lang="en-US" dirty="0">
                <a:latin typeface="Uni Neue Regular" pitchFamily="2" charset="0"/>
              </a:rPr>
              <a:t> </a:t>
            </a:r>
            <a:br>
              <a:rPr lang="en-US" dirty="0">
                <a:latin typeface="Uni Neue Regular" pitchFamily="2" charset="0"/>
              </a:rPr>
            </a:br>
            <a:r>
              <a:rPr lang="en-US" dirty="0">
                <a:latin typeface="Uni Neue Regular" pitchFamily="2" charset="0"/>
              </a:rPr>
              <a:t>primo </a:t>
            </a:r>
            <a:r>
              <a:rPr lang="en-US" dirty="0" err="1">
                <a:latin typeface="Uni Neue Regular" pitchFamily="2" charset="0"/>
              </a:rPr>
              <a:t>ordine</a:t>
            </a:r>
            <a:r>
              <a:rPr lang="en-US" dirty="0">
                <a:latin typeface="Uni Neue Regular" pitchFamily="2" charset="0"/>
              </a:rPr>
              <a:t>;</a:t>
            </a:r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>
                <a:latin typeface="Uni Neue Regular" pitchFamily="2" charset="0"/>
              </a:rPr>
              <a:t>Un </a:t>
            </a:r>
            <a:r>
              <a:rPr lang="en-US" dirty="0" err="1">
                <a:latin typeface="Uni Neue Regular" pitchFamily="2" charset="0"/>
              </a:rPr>
              <a:t>messaggio</a:t>
            </a:r>
            <a:r>
              <a:rPr lang="en-US" dirty="0">
                <a:latin typeface="Uni Neue Regular" pitchFamily="2" charset="0"/>
              </a:rPr>
              <a:t> </a:t>
            </a:r>
            <a:r>
              <a:rPr lang="en-US" dirty="0" err="1">
                <a:latin typeface="Uni Neue Regular" pitchFamily="2" charset="0"/>
              </a:rPr>
              <a:t>su</a:t>
            </a:r>
            <a:r>
              <a:rPr lang="en-US" dirty="0">
                <a:latin typeface="Uni Neue Regular" pitchFamily="2" charset="0"/>
              </a:rPr>
              <a:t> Telegram con un coupon del 10% di </a:t>
            </a:r>
            <a:r>
              <a:rPr lang="en-US" dirty="0" err="1">
                <a:latin typeface="Uni Neue Regular" pitchFamily="2" charset="0"/>
              </a:rPr>
              <a:t>sconto</a:t>
            </a:r>
            <a:r>
              <a:rPr lang="en-US" dirty="0">
                <a:latin typeface="Uni Neue Regular" pitchFamily="2" charset="0"/>
              </a:rPr>
              <a:t> e la </a:t>
            </a:r>
            <a:br>
              <a:rPr lang="en-US" dirty="0">
                <a:latin typeface="Uni Neue Regular" pitchFamily="2" charset="0"/>
              </a:rPr>
            </a:br>
            <a:r>
              <a:rPr lang="en-US" dirty="0" err="1">
                <a:latin typeface="Uni Neue Regular" pitchFamily="2" charset="0"/>
              </a:rPr>
              <a:t>spedizione</a:t>
            </a:r>
            <a:r>
              <a:rPr lang="en-US" dirty="0">
                <a:latin typeface="Uni Neue Regular" pitchFamily="2" charset="0"/>
              </a:rPr>
              <a:t> </a:t>
            </a:r>
            <a:r>
              <a:rPr lang="en-US" dirty="0" err="1">
                <a:latin typeface="Uni Neue Regular" pitchFamily="2" charset="0"/>
              </a:rPr>
              <a:t>gratuita</a:t>
            </a:r>
            <a:r>
              <a:rPr lang="en-US" dirty="0">
                <a:latin typeface="Uni Neue Regular" pitchFamily="2" charset="0"/>
              </a:rPr>
              <a:t> </a:t>
            </a:r>
            <a:r>
              <a:rPr lang="en-US" dirty="0" err="1">
                <a:latin typeface="Uni Neue Regular" pitchFamily="2" charset="0"/>
              </a:rPr>
              <a:t>sul</a:t>
            </a:r>
            <a:r>
              <a:rPr lang="en-US" dirty="0">
                <a:latin typeface="Uni Neue Regular" pitchFamily="2" charset="0"/>
              </a:rPr>
              <a:t> primo </a:t>
            </a:r>
            <a:r>
              <a:rPr lang="en-US" dirty="0" err="1">
                <a:latin typeface="Uni Neue Regular" pitchFamily="2" charset="0"/>
              </a:rPr>
              <a:t>ordine</a:t>
            </a:r>
            <a:r>
              <a:rPr lang="en-US" dirty="0">
                <a:latin typeface="Uni Neue Regular" pitchFamily="2" charset="0"/>
              </a:rPr>
              <a:t>.</a:t>
            </a:r>
          </a:p>
        </p:txBody>
      </p:sp>
      <p:pic>
        <p:nvPicPr>
          <p:cNvPr id="7" name="Immagine 6" descr="Immagine che contiene testo, luce&#10;&#10;Descrizione generata automaticamente">
            <a:extLst>
              <a:ext uri="{FF2B5EF4-FFF2-40B4-BE49-F238E27FC236}">
                <a16:creationId xmlns:a16="http://schemas.microsoft.com/office/drawing/2014/main" id="{86BBD0E7-55DF-DC4A-8024-C5CDF080BB3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5616" t="4640" r="28439" b="11386"/>
          <a:stretch/>
        </p:blipFill>
        <p:spPr>
          <a:xfrm>
            <a:off x="6551956" y="625683"/>
            <a:ext cx="4108143" cy="5551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918671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0B9EE3F3-89B7-43C3-8651-C4C9683099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9F15A7E5-0492-B64A-A02E-F80825A32C90}"/>
              </a:ext>
            </a:extLst>
          </p:cNvPr>
          <p:cNvSpPr txBox="1"/>
          <p:nvPr/>
        </p:nvSpPr>
        <p:spPr>
          <a:xfrm>
            <a:off x="411480" y="991443"/>
            <a:ext cx="4443154" cy="1087819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2800" kern="1200" dirty="0">
                <a:solidFill>
                  <a:schemeClr val="tx1"/>
                </a:solidFill>
                <a:latin typeface="Uni Neue Regular" pitchFamily="2" charset="0"/>
                <a:ea typeface="+mj-ea"/>
                <a:cs typeface="+mj-cs"/>
              </a:rPr>
              <a:t>ACTION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33AE4636-AEEC-45D6-84D4-7AC2DA48EC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649223" y="387939"/>
            <a:ext cx="73152" cy="54864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8D9CE0F4-2EB2-4F1F-8AAC-DB3571D9FE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11480" y="2285541"/>
            <a:ext cx="438912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8" name="CasellaDiTesto 7">
            <a:extLst>
              <a:ext uri="{FF2B5EF4-FFF2-40B4-BE49-F238E27FC236}">
                <a16:creationId xmlns:a16="http://schemas.microsoft.com/office/drawing/2014/main" id="{BF0A3D67-7E6F-C84C-A68B-932167AFE61C}"/>
              </a:ext>
            </a:extLst>
          </p:cNvPr>
          <p:cNvSpPr txBox="1"/>
          <p:nvPr/>
        </p:nvSpPr>
        <p:spPr>
          <a:xfrm>
            <a:off x="0" y="2303828"/>
            <a:ext cx="6664426" cy="455417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1400" dirty="0">
                <a:latin typeface="Uni Neue Regular" pitchFamily="2" charset="0"/>
              </a:rPr>
              <a:t>Il lead, </a:t>
            </a:r>
            <a:r>
              <a:rPr lang="en-US" sz="1400" dirty="0" err="1">
                <a:latin typeface="Uni Neue Regular" pitchFamily="2" charset="0"/>
              </a:rPr>
              <a:t>ora</a:t>
            </a:r>
            <a:r>
              <a:rPr lang="en-US" sz="1400" dirty="0">
                <a:latin typeface="Uni Neue Regular" pitchFamily="2" charset="0"/>
              </a:rPr>
              <a:t>, </a:t>
            </a:r>
            <a:r>
              <a:rPr lang="en-US" sz="1400" dirty="0" err="1">
                <a:latin typeface="Uni Neue Regular" pitchFamily="2" charset="0"/>
              </a:rPr>
              <a:t>è</a:t>
            </a:r>
            <a:r>
              <a:rPr lang="en-US" sz="1400" dirty="0">
                <a:latin typeface="Uni Neue Regular" pitchFamily="2" charset="0"/>
              </a:rPr>
              <a:t> pronto ad </a:t>
            </a:r>
            <a:r>
              <a:rPr lang="en-US" sz="1400" dirty="0" err="1">
                <a:latin typeface="Uni Neue Regular" pitchFamily="2" charset="0"/>
              </a:rPr>
              <a:t>acquistare</a:t>
            </a:r>
            <a:r>
              <a:rPr lang="en-US" sz="1400" dirty="0">
                <a:latin typeface="Uni Neue Regular" pitchFamily="2" charset="0"/>
              </a:rPr>
              <a:t>.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1400" dirty="0" err="1">
                <a:latin typeface="Uni Neue Regular" pitchFamily="2" charset="0"/>
              </a:rPr>
              <a:t>Riceverà</a:t>
            </a:r>
            <a:r>
              <a:rPr lang="en-US" sz="1400" dirty="0">
                <a:latin typeface="Uni Neue Regular" pitchFamily="2" charset="0"/>
              </a:rPr>
              <a:t> una mail di </a:t>
            </a:r>
            <a:r>
              <a:rPr lang="en-US" sz="1400" dirty="0" err="1">
                <a:latin typeface="Uni Neue Regular" pitchFamily="2" charset="0"/>
              </a:rPr>
              <a:t>ringraziamento</a:t>
            </a:r>
            <a:r>
              <a:rPr lang="en-US" sz="1400" dirty="0">
                <a:latin typeface="Uni Neue Regular" pitchFamily="2" charset="0"/>
              </a:rPr>
              <a:t> e, a </a:t>
            </a:r>
            <a:r>
              <a:rPr lang="en-US" sz="1400" dirty="0" err="1">
                <a:latin typeface="Uni Neue Regular" pitchFamily="2" charset="0"/>
              </a:rPr>
              <a:t>questo</a:t>
            </a:r>
            <a:r>
              <a:rPr lang="en-US" sz="1400" dirty="0">
                <a:latin typeface="Uni Neue Regular" pitchFamily="2" charset="0"/>
              </a:rPr>
              <a:t> punto, </a:t>
            </a:r>
            <a:r>
              <a:rPr lang="en-US" sz="1400" dirty="0" err="1">
                <a:latin typeface="Uni Neue Regular" pitchFamily="2" charset="0"/>
              </a:rPr>
              <a:t>si</a:t>
            </a:r>
            <a:r>
              <a:rPr lang="en-US" sz="1400" dirty="0">
                <a:latin typeface="Uni Neue Regular" pitchFamily="2" charset="0"/>
              </a:rPr>
              <a:t> </a:t>
            </a:r>
            <a:r>
              <a:rPr lang="en-US" sz="1400" dirty="0" err="1">
                <a:latin typeface="Uni Neue Regular" pitchFamily="2" charset="0"/>
              </a:rPr>
              <a:t>apre</a:t>
            </a:r>
            <a:r>
              <a:rPr lang="en-US" sz="1400" dirty="0">
                <a:latin typeface="Uni Neue Regular" pitchFamily="2" charset="0"/>
              </a:rPr>
              <a:t> una </a:t>
            </a:r>
            <a:r>
              <a:rPr lang="en-US" sz="1400" dirty="0" err="1">
                <a:latin typeface="Uni Neue Regular" pitchFamily="2" charset="0"/>
              </a:rPr>
              <a:t>nuova</a:t>
            </a:r>
            <a:r>
              <a:rPr lang="en-US" sz="1400" dirty="0">
                <a:latin typeface="Uni Neue Regular" pitchFamily="2" charset="0"/>
              </a:rPr>
              <a:t> </a:t>
            </a:r>
            <a:r>
              <a:rPr lang="en-US" sz="1400" dirty="0" err="1">
                <a:latin typeface="Uni Neue Regular" pitchFamily="2" charset="0"/>
              </a:rPr>
              <a:t>fase</a:t>
            </a:r>
            <a:r>
              <a:rPr lang="en-US" sz="1400" dirty="0">
                <a:latin typeface="Uni Neue Regular" pitchFamily="2" charset="0"/>
              </a:rPr>
              <a:t>. 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1400" dirty="0" err="1">
                <a:latin typeface="Uni Neue Regular" pitchFamily="2" charset="0"/>
              </a:rPr>
              <a:t>Infatti</a:t>
            </a:r>
            <a:r>
              <a:rPr lang="en-US" sz="1400" dirty="0">
                <a:latin typeface="Uni Neue Regular" pitchFamily="2" charset="0"/>
              </a:rPr>
              <a:t>, il funnel non termina qui: </a:t>
            </a:r>
            <a:r>
              <a:rPr lang="en-US" sz="1400" dirty="0" err="1">
                <a:latin typeface="Uni Neue Regular" pitchFamily="2" charset="0"/>
              </a:rPr>
              <a:t>l’obiettivo</a:t>
            </a:r>
            <a:r>
              <a:rPr lang="en-US" sz="1400" dirty="0">
                <a:latin typeface="Uni Neue Regular" pitchFamily="2" charset="0"/>
              </a:rPr>
              <a:t> </a:t>
            </a:r>
            <a:r>
              <a:rPr lang="en-US" sz="1400" dirty="0" err="1">
                <a:latin typeface="Uni Neue Regular" pitchFamily="2" charset="0"/>
              </a:rPr>
              <a:t>è</a:t>
            </a:r>
            <a:r>
              <a:rPr lang="en-US" sz="1400" dirty="0">
                <a:latin typeface="Uni Neue Regular" pitchFamily="2" charset="0"/>
              </a:rPr>
              <a:t> </a:t>
            </a:r>
            <a:r>
              <a:rPr lang="en-US" sz="1400" dirty="0" err="1">
                <a:latin typeface="Uni Neue Regular" pitchFamily="2" charset="0"/>
              </a:rPr>
              <a:t>che</a:t>
            </a:r>
            <a:r>
              <a:rPr lang="en-US" sz="1400" dirty="0">
                <a:latin typeface="Uni Neue Regular" pitchFamily="2" charset="0"/>
              </a:rPr>
              <a:t> il lead, </a:t>
            </a:r>
            <a:r>
              <a:rPr lang="en-US" sz="1400" dirty="0" err="1">
                <a:latin typeface="Uni Neue Regular" pitchFamily="2" charset="0"/>
              </a:rPr>
              <a:t>che</a:t>
            </a:r>
            <a:r>
              <a:rPr lang="en-US" sz="1400" dirty="0">
                <a:latin typeface="Uni Neue Regular" pitchFamily="2" charset="0"/>
              </a:rPr>
              <a:t> ha </a:t>
            </a:r>
            <a:r>
              <a:rPr lang="en-US" sz="1400" dirty="0" err="1">
                <a:latin typeface="Uni Neue Regular" pitchFamily="2" charset="0"/>
              </a:rPr>
              <a:t>effettuato</a:t>
            </a:r>
            <a:r>
              <a:rPr lang="en-US" sz="1400" dirty="0">
                <a:latin typeface="Uni Neue Regular" pitchFamily="2" charset="0"/>
              </a:rPr>
              <a:t> </a:t>
            </a:r>
            <a:r>
              <a:rPr lang="en-US" sz="1400" dirty="0" err="1">
                <a:latin typeface="Uni Neue Regular" pitchFamily="2" charset="0"/>
              </a:rPr>
              <a:t>l’acquisto</a:t>
            </a:r>
            <a:r>
              <a:rPr lang="en-US" sz="1400" dirty="0">
                <a:latin typeface="Uni Neue Regular" pitchFamily="2" charset="0"/>
              </a:rPr>
              <a:t>, </a:t>
            </a:r>
            <a:r>
              <a:rPr lang="en-US" sz="1400" dirty="0" err="1">
                <a:latin typeface="Uni Neue Regular" pitchFamily="2" charset="0"/>
              </a:rPr>
              <a:t>diventi</a:t>
            </a:r>
            <a:r>
              <a:rPr lang="en-US" sz="1400" dirty="0">
                <a:latin typeface="Uni Neue Regular" pitchFamily="2" charset="0"/>
              </a:rPr>
              <a:t> un </a:t>
            </a:r>
            <a:r>
              <a:rPr lang="en-US" sz="1400" dirty="0" err="1">
                <a:latin typeface="Uni Neue Regular" pitchFamily="2" charset="0"/>
              </a:rPr>
              <a:t>cliente</a:t>
            </a:r>
            <a:r>
              <a:rPr lang="en-US" sz="1400" dirty="0">
                <a:latin typeface="Uni Neue Regular" pitchFamily="2" charset="0"/>
              </a:rPr>
              <a:t> </a:t>
            </a:r>
            <a:r>
              <a:rPr lang="en-US" sz="1400" dirty="0" err="1">
                <a:latin typeface="Uni Neue Regular" pitchFamily="2" charset="0"/>
              </a:rPr>
              <a:t>fedele</a:t>
            </a:r>
            <a:r>
              <a:rPr lang="en-US" sz="1400" dirty="0">
                <a:latin typeface="Uni Neue Regular" pitchFamily="2" charset="0"/>
              </a:rPr>
              <a:t> e </a:t>
            </a:r>
            <a:r>
              <a:rPr lang="en-US" sz="1400" dirty="0" err="1">
                <a:latin typeface="Uni Neue Regular" pitchFamily="2" charset="0"/>
              </a:rPr>
              <a:t>leale</a:t>
            </a:r>
            <a:r>
              <a:rPr lang="en-US" sz="1400" dirty="0">
                <a:latin typeface="Uni Neue Regular" pitchFamily="2" charset="0"/>
              </a:rPr>
              <a:t>. 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1400" dirty="0">
                <a:latin typeface="Uni Neue Regular" pitchFamily="2" charset="0"/>
              </a:rPr>
              <a:t>Per fare </a:t>
            </a:r>
            <a:r>
              <a:rPr lang="en-US" sz="1400" dirty="0" err="1">
                <a:latin typeface="Uni Neue Regular" pitchFamily="2" charset="0"/>
              </a:rPr>
              <a:t>questo</a:t>
            </a:r>
            <a:r>
              <a:rPr lang="en-US" sz="1400" dirty="0">
                <a:latin typeface="Uni Neue Regular" pitchFamily="2" charset="0"/>
              </a:rPr>
              <a:t>: </a:t>
            </a:r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400" dirty="0">
                <a:latin typeface="Uni Neue Regular" pitchFamily="2" charset="0"/>
              </a:rPr>
              <a:t>Mando una mail per </a:t>
            </a:r>
            <a:r>
              <a:rPr lang="en-US" sz="1400" dirty="0" err="1">
                <a:latin typeface="Uni Neue Regular" pitchFamily="2" charset="0"/>
              </a:rPr>
              <a:t>ricevere</a:t>
            </a:r>
            <a:r>
              <a:rPr lang="en-US" sz="1400" dirty="0">
                <a:latin typeface="Uni Neue Regular" pitchFamily="2" charset="0"/>
              </a:rPr>
              <a:t> un feedback (</a:t>
            </a:r>
            <a:r>
              <a:rPr lang="en-US" sz="1400" dirty="0" err="1">
                <a:latin typeface="Uni Neue Regular" pitchFamily="2" charset="0"/>
              </a:rPr>
              <a:t>così</a:t>
            </a:r>
            <a:r>
              <a:rPr lang="en-US" sz="1400" dirty="0">
                <a:latin typeface="Uni Neue Regular" pitchFamily="2" charset="0"/>
              </a:rPr>
              <a:t> da </a:t>
            </a:r>
            <a:r>
              <a:rPr lang="en-US" sz="1400" dirty="0" err="1">
                <a:latin typeface="Uni Neue Regular" pitchFamily="2" charset="0"/>
              </a:rPr>
              <a:t>capire</a:t>
            </a:r>
            <a:r>
              <a:rPr lang="en-US" sz="1400" dirty="0">
                <a:latin typeface="Uni Neue Regular" pitchFamily="2" charset="0"/>
              </a:rPr>
              <a:t> </a:t>
            </a:r>
            <a:r>
              <a:rPr lang="en-US" sz="1400" dirty="0" err="1">
                <a:latin typeface="Uni Neue Regular" pitchFamily="2" charset="0"/>
              </a:rPr>
              <a:t>cosa</a:t>
            </a:r>
            <a:r>
              <a:rPr lang="en-US" sz="1400" dirty="0">
                <a:latin typeface="Uni Neue Regular" pitchFamily="2" charset="0"/>
              </a:rPr>
              <a:t> </a:t>
            </a:r>
            <a:r>
              <a:rPr lang="en-US" sz="1400" dirty="0" err="1">
                <a:latin typeface="Uni Neue Regular" pitchFamily="2" charset="0"/>
              </a:rPr>
              <a:t>voglia</a:t>
            </a:r>
            <a:r>
              <a:rPr lang="en-US" sz="1400" dirty="0">
                <a:latin typeface="Uni Neue Regular" pitchFamily="2" charset="0"/>
              </a:rPr>
              <a:t> il </a:t>
            </a:r>
            <a:r>
              <a:rPr lang="en-US" sz="1400" dirty="0" err="1">
                <a:latin typeface="Uni Neue Regular" pitchFamily="2" charset="0"/>
              </a:rPr>
              <a:t>cliente</a:t>
            </a:r>
            <a:r>
              <a:rPr lang="en-US" sz="1400" dirty="0">
                <a:latin typeface="Uni Neue Regular" pitchFamily="2" charset="0"/>
              </a:rPr>
              <a:t> e </a:t>
            </a:r>
            <a:r>
              <a:rPr lang="en-US" sz="1400" dirty="0" err="1">
                <a:latin typeface="Uni Neue Regular" pitchFamily="2" charset="0"/>
              </a:rPr>
              <a:t>offrirglielo</a:t>
            </a:r>
            <a:r>
              <a:rPr lang="en-US" sz="1400" dirty="0">
                <a:latin typeface="Uni Neue Regular" pitchFamily="2" charset="0"/>
              </a:rPr>
              <a:t>)</a:t>
            </a:r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400" dirty="0">
                <a:latin typeface="Uni Neue Regular" pitchFamily="2" charset="0"/>
              </a:rPr>
              <a:t>Mando una mail </a:t>
            </a:r>
            <a:r>
              <a:rPr lang="en-US" sz="1400" dirty="0" err="1">
                <a:latin typeface="Uni Neue Regular" pitchFamily="2" charset="0"/>
              </a:rPr>
              <a:t>offrendo</a:t>
            </a:r>
            <a:r>
              <a:rPr lang="en-US" sz="1400" dirty="0">
                <a:latin typeface="Uni Neue Regular" pitchFamily="2" charset="0"/>
              </a:rPr>
              <a:t> la </a:t>
            </a:r>
            <a:r>
              <a:rPr lang="en-US" sz="1400" dirty="0" err="1">
                <a:latin typeface="Uni Neue Regular" pitchFamily="2" charset="0"/>
              </a:rPr>
              <a:t>spedizione</a:t>
            </a:r>
            <a:r>
              <a:rPr lang="en-US" sz="1400" dirty="0">
                <a:latin typeface="Uni Neue Regular" pitchFamily="2" charset="0"/>
              </a:rPr>
              <a:t> </a:t>
            </a:r>
            <a:r>
              <a:rPr lang="en-US" sz="1400" dirty="0" err="1">
                <a:latin typeface="Uni Neue Regular" pitchFamily="2" charset="0"/>
              </a:rPr>
              <a:t>gratuita</a:t>
            </a:r>
            <a:r>
              <a:rPr lang="en-US" sz="1400" dirty="0">
                <a:latin typeface="Uni Neue Regular" pitchFamily="2" charset="0"/>
              </a:rPr>
              <a:t> </a:t>
            </a:r>
            <a:r>
              <a:rPr lang="en-US" sz="1400" dirty="0" err="1">
                <a:latin typeface="Uni Neue Regular" pitchFamily="2" charset="0"/>
              </a:rPr>
              <a:t>sul</a:t>
            </a:r>
            <a:r>
              <a:rPr lang="en-US" sz="1400" dirty="0">
                <a:latin typeface="Uni Neue Regular" pitchFamily="2" charset="0"/>
              </a:rPr>
              <a:t> </a:t>
            </a:r>
            <a:r>
              <a:rPr lang="en-US" sz="1400" dirty="0" err="1">
                <a:latin typeface="Uni Neue Regular" pitchFamily="2" charset="0"/>
              </a:rPr>
              <a:t>prossimo</a:t>
            </a:r>
            <a:r>
              <a:rPr lang="en-US" sz="1400" dirty="0">
                <a:latin typeface="Uni Neue Regular" pitchFamily="2" charset="0"/>
              </a:rPr>
              <a:t> </a:t>
            </a:r>
            <a:r>
              <a:rPr lang="en-US" sz="1400" dirty="0" err="1">
                <a:latin typeface="Uni Neue Regular" pitchFamily="2" charset="0"/>
              </a:rPr>
              <a:t>acquisto</a:t>
            </a:r>
            <a:endParaRPr lang="en-US" sz="1400" dirty="0">
              <a:latin typeface="Uni Neue Regular" pitchFamily="2" charset="0"/>
            </a:endParaRPr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400" dirty="0" err="1">
                <a:latin typeface="Uni Neue Regular" pitchFamily="2" charset="0"/>
              </a:rPr>
              <a:t>Inizio</a:t>
            </a:r>
            <a:r>
              <a:rPr lang="en-US" sz="1400" dirty="0">
                <a:latin typeface="Uni Neue Regular" pitchFamily="2" charset="0"/>
              </a:rPr>
              <a:t> una campagna up-sell </a:t>
            </a:r>
            <a:r>
              <a:rPr lang="en-US" sz="1400" dirty="0" err="1">
                <a:latin typeface="Uni Neue Regular" pitchFamily="2" charset="0"/>
              </a:rPr>
              <a:t>utilizzando</a:t>
            </a:r>
            <a:r>
              <a:rPr lang="en-US" sz="1400" dirty="0">
                <a:latin typeface="Uni Neue Regular" pitchFamily="2" charset="0"/>
              </a:rPr>
              <a:t> Instagram Ads, Facebook Ads, Telegram e le mail. </a:t>
            </a:r>
            <a:r>
              <a:rPr lang="en-US" sz="1400" dirty="0" err="1">
                <a:latin typeface="Uni Neue Regular" pitchFamily="2" charset="0"/>
              </a:rPr>
              <a:t>Viene</a:t>
            </a:r>
            <a:r>
              <a:rPr lang="en-US" sz="1400" dirty="0">
                <a:latin typeface="Uni Neue Regular" pitchFamily="2" charset="0"/>
              </a:rPr>
              <a:t> </a:t>
            </a:r>
            <a:r>
              <a:rPr lang="en-US" sz="1400" dirty="0" err="1">
                <a:latin typeface="Uni Neue Regular" pitchFamily="2" charset="0"/>
              </a:rPr>
              <a:t>proposto</a:t>
            </a:r>
            <a:r>
              <a:rPr lang="en-US" sz="1400" dirty="0">
                <a:latin typeface="Uni Neue Regular" pitchFamily="2" charset="0"/>
              </a:rPr>
              <a:t> al </a:t>
            </a:r>
            <a:r>
              <a:rPr lang="en-US" sz="1400" dirty="0" err="1">
                <a:latin typeface="Uni Neue Regular" pitchFamily="2" charset="0"/>
              </a:rPr>
              <a:t>cliente</a:t>
            </a:r>
            <a:r>
              <a:rPr lang="en-US" sz="1400" dirty="0">
                <a:latin typeface="Uni Neue Regular" pitchFamily="2" charset="0"/>
              </a:rPr>
              <a:t> </a:t>
            </a:r>
            <a:r>
              <a:rPr lang="en-US" sz="1400" dirty="0" err="1">
                <a:latin typeface="Uni Neue Regular" pitchFamily="2" charset="0"/>
              </a:rPr>
              <a:t>l’acquisto</a:t>
            </a:r>
            <a:r>
              <a:rPr lang="en-US" sz="1400" dirty="0">
                <a:latin typeface="Uni Neue Regular" pitchFamily="2" charset="0"/>
              </a:rPr>
              <a:t> di una </a:t>
            </a:r>
            <a:r>
              <a:rPr lang="en-US" sz="1400" dirty="0" err="1">
                <a:latin typeface="Uni Neue Regular" pitchFamily="2" charset="0"/>
              </a:rPr>
              <a:t>maggiore</a:t>
            </a:r>
            <a:r>
              <a:rPr lang="en-US" sz="1400" dirty="0">
                <a:latin typeface="Uni Neue Regular" pitchFamily="2" charset="0"/>
              </a:rPr>
              <a:t> </a:t>
            </a:r>
            <a:r>
              <a:rPr lang="en-US" sz="1400" dirty="0" err="1">
                <a:latin typeface="Uni Neue Regular" pitchFamily="2" charset="0"/>
              </a:rPr>
              <a:t>quantità</a:t>
            </a:r>
            <a:r>
              <a:rPr lang="en-US" sz="1400" dirty="0">
                <a:latin typeface="Uni Neue Regular" pitchFamily="2" charset="0"/>
              </a:rPr>
              <a:t> del </a:t>
            </a:r>
            <a:r>
              <a:rPr lang="en-US" sz="1400" dirty="0" err="1">
                <a:latin typeface="Uni Neue Regular" pitchFamily="2" charset="0"/>
              </a:rPr>
              <a:t>prodotto</a:t>
            </a:r>
            <a:r>
              <a:rPr lang="en-US" sz="1400" dirty="0">
                <a:latin typeface="Uni Neue Regular" pitchFamily="2" charset="0"/>
              </a:rPr>
              <a:t> da </a:t>
            </a:r>
            <a:r>
              <a:rPr lang="en-US" sz="1400" dirty="0" err="1">
                <a:latin typeface="Uni Neue Regular" pitchFamily="2" charset="0"/>
              </a:rPr>
              <a:t>lui</a:t>
            </a:r>
            <a:r>
              <a:rPr lang="en-US" sz="1400" dirty="0">
                <a:latin typeface="Uni Neue Regular" pitchFamily="2" charset="0"/>
              </a:rPr>
              <a:t> </a:t>
            </a:r>
            <a:r>
              <a:rPr lang="en-US" sz="1400" dirty="0" err="1">
                <a:latin typeface="Uni Neue Regular" pitchFamily="2" charset="0"/>
              </a:rPr>
              <a:t>scelto</a:t>
            </a:r>
            <a:r>
              <a:rPr lang="en-US" sz="1400" dirty="0">
                <a:latin typeface="Uni Neue Regular" pitchFamily="2" charset="0"/>
              </a:rPr>
              <a:t>, con uno </a:t>
            </a:r>
            <a:r>
              <a:rPr lang="en-US" sz="1400" dirty="0" err="1">
                <a:latin typeface="Uni Neue Regular" pitchFamily="2" charset="0"/>
              </a:rPr>
              <a:t>sconto</a:t>
            </a:r>
            <a:r>
              <a:rPr lang="en-US" sz="1400" dirty="0">
                <a:latin typeface="Uni Neue Regular" pitchFamily="2" charset="0"/>
              </a:rPr>
              <a:t> rispetto </a:t>
            </a:r>
            <a:r>
              <a:rPr lang="en-US" sz="1400" dirty="0" err="1">
                <a:latin typeface="Uni Neue Regular" pitchFamily="2" charset="0"/>
              </a:rPr>
              <a:t>all’acquisto</a:t>
            </a:r>
            <a:r>
              <a:rPr lang="en-US" sz="1400" dirty="0">
                <a:latin typeface="Uni Neue Regular" pitchFamily="2" charset="0"/>
              </a:rPr>
              <a:t> di una </a:t>
            </a:r>
            <a:r>
              <a:rPr lang="en-US" sz="1400" dirty="0" err="1">
                <a:latin typeface="Uni Neue Regular" pitchFamily="2" charset="0"/>
              </a:rPr>
              <a:t>quantità</a:t>
            </a:r>
            <a:r>
              <a:rPr lang="en-US" sz="1400" dirty="0">
                <a:latin typeface="Uni Neue Regular" pitchFamily="2" charset="0"/>
              </a:rPr>
              <a:t> </a:t>
            </a:r>
            <a:r>
              <a:rPr lang="en-US" sz="1400" dirty="0" err="1">
                <a:latin typeface="Uni Neue Regular" pitchFamily="2" charset="0"/>
              </a:rPr>
              <a:t>inferiore</a:t>
            </a:r>
            <a:r>
              <a:rPr lang="en-US" sz="1400" dirty="0">
                <a:latin typeface="Uni Neue Regular" pitchFamily="2" charset="0"/>
              </a:rPr>
              <a:t>. Lo </a:t>
            </a:r>
            <a:r>
              <a:rPr lang="en-US" sz="1400" dirty="0" err="1">
                <a:latin typeface="Uni Neue Regular" pitchFamily="2" charset="0"/>
              </a:rPr>
              <a:t>scarto</a:t>
            </a:r>
            <a:r>
              <a:rPr lang="en-US" sz="1400" dirty="0">
                <a:latin typeface="Uni Neue Regular" pitchFamily="2" charset="0"/>
              </a:rPr>
              <a:t> di </a:t>
            </a:r>
            <a:r>
              <a:rPr lang="en-US" sz="1400" dirty="0" err="1">
                <a:latin typeface="Uni Neue Regular" pitchFamily="2" charset="0"/>
              </a:rPr>
              <a:t>prezzo</a:t>
            </a:r>
            <a:r>
              <a:rPr lang="en-US" sz="1400" dirty="0">
                <a:latin typeface="Uni Neue Regular" pitchFamily="2" charset="0"/>
              </a:rPr>
              <a:t> </a:t>
            </a:r>
            <a:r>
              <a:rPr lang="en-US" sz="1400" dirty="0" err="1">
                <a:latin typeface="Uni Neue Regular" pitchFamily="2" charset="0"/>
              </a:rPr>
              <a:t>viene</a:t>
            </a:r>
            <a:r>
              <a:rPr lang="en-US" sz="1400" dirty="0">
                <a:latin typeface="Uni Neue Regular" pitchFamily="2" charset="0"/>
              </a:rPr>
              <a:t> </a:t>
            </a:r>
            <a:r>
              <a:rPr lang="en-US" sz="1400" dirty="0" err="1">
                <a:latin typeface="Uni Neue Regular" pitchFamily="2" charset="0"/>
              </a:rPr>
              <a:t>giustificato</a:t>
            </a:r>
            <a:r>
              <a:rPr lang="en-US" sz="1400" dirty="0">
                <a:latin typeface="Uni Neue Regular" pitchFamily="2" charset="0"/>
              </a:rPr>
              <a:t> </a:t>
            </a:r>
            <a:r>
              <a:rPr lang="en-US" sz="1400" dirty="0" err="1">
                <a:latin typeface="Uni Neue Regular" pitchFamily="2" charset="0"/>
              </a:rPr>
              <a:t>dalla</a:t>
            </a:r>
            <a:r>
              <a:rPr lang="en-US" sz="1400" dirty="0">
                <a:latin typeface="Uni Neue Regular" pitchFamily="2" charset="0"/>
              </a:rPr>
              <a:t> </a:t>
            </a:r>
            <a:r>
              <a:rPr lang="en-US" sz="1400" dirty="0" err="1">
                <a:latin typeface="Uni Neue Regular" pitchFamily="2" charset="0"/>
              </a:rPr>
              <a:t>convenienza</a:t>
            </a:r>
            <a:r>
              <a:rPr lang="en-US" sz="1400" dirty="0">
                <a:latin typeface="Uni Neue Regular" pitchFamily="2" charset="0"/>
              </a:rPr>
              <a:t>.</a:t>
            </a:r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400" dirty="0" err="1">
                <a:latin typeface="Uni Neue Regular" pitchFamily="2" charset="0"/>
              </a:rPr>
              <a:t>Inizio</a:t>
            </a:r>
            <a:r>
              <a:rPr lang="en-US" sz="1400" dirty="0">
                <a:latin typeface="Uni Neue Regular" pitchFamily="2" charset="0"/>
              </a:rPr>
              <a:t> una campagna di cross-sell </a:t>
            </a:r>
            <a:r>
              <a:rPr lang="en-US" sz="1400" dirty="0" err="1">
                <a:latin typeface="Uni Neue Regular" pitchFamily="2" charset="0"/>
              </a:rPr>
              <a:t>utilizzando</a:t>
            </a:r>
            <a:r>
              <a:rPr lang="en-US" sz="1400" dirty="0">
                <a:latin typeface="Uni Neue Regular" pitchFamily="2" charset="0"/>
              </a:rPr>
              <a:t> Instagram Ads, Facebook Ads, Telegram e le mail. </a:t>
            </a:r>
            <a:br>
              <a:rPr lang="en-US" sz="1400" dirty="0">
                <a:latin typeface="Uni Neue Regular" pitchFamily="2" charset="0"/>
              </a:rPr>
            </a:br>
            <a:r>
              <a:rPr lang="en-US" sz="1400" dirty="0" err="1">
                <a:latin typeface="Uni Neue Regular" pitchFamily="2" charset="0"/>
              </a:rPr>
              <a:t>Viene</a:t>
            </a:r>
            <a:r>
              <a:rPr lang="en-US" sz="1400" dirty="0">
                <a:latin typeface="Uni Neue Regular" pitchFamily="2" charset="0"/>
              </a:rPr>
              <a:t> </a:t>
            </a:r>
            <a:r>
              <a:rPr lang="en-US" sz="1400" dirty="0" err="1">
                <a:latin typeface="Uni Neue Regular" pitchFamily="2" charset="0"/>
              </a:rPr>
              <a:t>proposto</a:t>
            </a:r>
            <a:r>
              <a:rPr lang="en-US" sz="1400" dirty="0">
                <a:latin typeface="Uni Neue Regular" pitchFamily="2" charset="0"/>
              </a:rPr>
              <a:t> al </a:t>
            </a:r>
            <a:r>
              <a:rPr lang="en-US" sz="1400" dirty="0" err="1">
                <a:latin typeface="Uni Neue Regular" pitchFamily="2" charset="0"/>
              </a:rPr>
              <a:t>cliente</a:t>
            </a:r>
            <a:r>
              <a:rPr lang="en-US" sz="1400" dirty="0">
                <a:latin typeface="Uni Neue Regular" pitchFamily="2" charset="0"/>
              </a:rPr>
              <a:t> </a:t>
            </a:r>
            <a:r>
              <a:rPr lang="en-US" sz="1400" dirty="0" err="1">
                <a:latin typeface="Uni Neue Regular" pitchFamily="2" charset="0"/>
              </a:rPr>
              <a:t>l’acquisto</a:t>
            </a:r>
            <a:r>
              <a:rPr lang="en-US" sz="1400" dirty="0">
                <a:latin typeface="Uni Neue Regular" pitchFamily="2" charset="0"/>
              </a:rPr>
              <a:t> di un </a:t>
            </a:r>
            <a:r>
              <a:rPr lang="en-US" sz="1400" dirty="0" err="1">
                <a:latin typeface="Uni Neue Regular" pitchFamily="2" charset="0"/>
              </a:rPr>
              <a:t>prodotto</a:t>
            </a:r>
            <a:r>
              <a:rPr lang="en-US" sz="1400" dirty="0">
                <a:latin typeface="Uni Neue Regular" pitchFamily="2" charset="0"/>
              </a:rPr>
              <a:t> </a:t>
            </a:r>
            <a:r>
              <a:rPr lang="en-US" sz="1400" dirty="0" err="1">
                <a:latin typeface="Uni Neue Regular" pitchFamily="2" charset="0"/>
              </a:rPr>
              <a:t>complementare</a:t>
            </a:r>
            <a:r>
              <a:rPr lang="en-US" sz="1400" dirty="0">
                <a:latin typeface="Uni Neue Regular" pitchFamily="2" charset="0"/>
              </a:rPr>
              <a:t> a </a:t>
            </a:r>
            <a:r>
              <a:rPr lang="en-US" sz="1400" dirty="0" err="1">
                <a:latin typeface="Uni Neue Regular" pitchFamily="2" charset="0"/>
              </a:rPr>
              <a:t>quello</a:t>
            </a:r>
            <a:r>
              <a:rPr lang="en-US" sz="1400" dirty="0">
                <a:latin typeface="Uni Neue Regular" pitchFamily="2" charset="0"/>
              </a:rPr>
              <a:t> </a:t>
            </a:r>
            <a:r>
              <a:rPr lang="en-US" sz="1400" dirty="0" err="1">
                <a:latin typeface="Uni Neue Regular" pitchFamily="2" charset="0"/>
              </a:rPr>
              <a:t>inizialmente</a:t>
            </a:r>
            <a:r>
              <a:rPr lang="en-US" sz="1400" dirty="0">
                <a:latin typeface="Uni Neue Regular" pitchFamily="2" charset="0"/>
              </a:rPr>
              <a:t> </a:t>
            </a:r>
            <a:r>
              <a:rPr lang="en-US" sz="1400" dirty="0" err="1">
                <a:latin typeface="Uni Neue Regular" pitchFamily="2" charset="0"/>
              </a:rPr>
              <a:t>richiesto</a:t>
            </a:r>
            <a:r>
              <a:rPr lang="en-US" sz="1400" dirty="0">
                <a:latin typeface="Uni Neue Regular" pitchFamily="2" charset="0"/>
              </a:rPr>
              <a:t> o a </a:t>
            </a:r>
            <a:r>
              <a:rPr lang="en-US" sz="1400" dirty="0" err="1">
                <a:latin typeface="Uni Neue Regular" pitchFamily="2" charset="0"/>
              </a:rPr>
              <a:t>quello</a:t>
            </a:r>
            <a:r>
              <a:rPr lang="en-US" sz="1400" dirty="0">
                <a:latin typeface="Uni Neue Regular" pitchFamily="2" charset="0"/>
              </a:rPr>
              <a:t> </a:t>
            </a:r>
            <a:r>
              <a:rPr lang="en-US" sz="1400" dirty="0" err="1">
                <a:latin typeface="Uni Neue Regular" pitchFamily="2" charset="0"/>
              </a:rPr>
              <a:t>che</a:t>
            </a:r>
            <a:r>
              <a:rPr lang="en-US" sz="1400" dirty="0">
                <a:latin typeface="Uni Neue Regular" pitchFamily="2" charset="0"/>
              </a:rPr>
              <a:t> il </a:t>
            </a:r>
            <a:r>
              <a:rPr lang="en-US" sz="1400" dirty="0" err="1">
                <a:latin typeface="Uni Neue Regular" pitchFamily="2" charset="0"/>
              </a:rPr>
              <a:t>cliente</a:t>
            </a:r>
            <a:r>
              <a:rPr lang="en-US" sz="1400" dirty="0">
                <a:latin typeface="Uni Neue Regular" pitchFamily="2" charset="0"/>
              </a:rPr>
              <a:t> </a:t>
            </a:r>
            <a:r>
              <a:rPr lang="en-US" sz="1400" dirty="0" err="1">
                <a:latin typeface="Uni Neue Regular" pitchFamily="2" charset="0"/>
              </a:rPr>
              <a:t>sta</a:t>
            </a:r>
            <a:r>
              <a:rPr lang="en-US" sz="1400" dirty="0">
                <a:latin typeface="Uni Neue Regular" pitchFamily="2" charset="0"/>
              </a:rPr>
              <a:t> per </a:t>
            </a:r>
            <a:r>
              <a:rPr lang="en-US" sz="1400" dirty="0" err="1">
                <a:latin typeface="Uni Neue Regular" pitchFamily="2" charset="0"/>
              </a:rPr>
              <a:t>acquistare</a:t>
            </a:r>
            <a:r>
              <a:rPr lang="en-US" sz="1400" dirty="0">
                <a:latin typeface="Uni Neue Regular" pitchFamily="2" charset="0"/>
              </a:rPr>
              <a:t>, </a:t>
            </a:r>
            <a:r>
              <a:rPr lang="en-US" sz="1400" dirty="0" err="1">
                <a:latin typeface="Uni Neue Regular" pitchFamily="2" charset="0"/>
              </a:rPr>
              <a:t>perché</a:t>
            </a:r>
            <a:r>
              <a:rPr lang="en-US" sz="1400" dirty="0">
                <a:latin typeface="Uni Neue Regular" pitchFamily="2" charset="0"/>
              </a:rPr>
              <a:t> in </a:t>
            </a:r>
            <a:r>
              <a:rPr lang="en-US" sz="1400" dirty="0" err="1">
                <a:latin typeface="Uni Neue Regular" pitchFamily="2" charset="0"/>
              </a:rPr>
              <a:t>grado</a:t>
            </a:r>
            <a:r>
              <a:rPr lang="en-US" sz="1400" dirty="0">
                <a:latin typeface="Uni Neue Regular" pitchFamily="2" charset="0"/>
              </a:rPr>
              <a:t> di </a:t>
            </a:r>
            <a:r>
              <a:rPr lang="en-US" sz="1400" dirty="0" err="1">
                <a:latin typeface="Uni Neue Regular" pitchFamily="2" charset="0"/>
              </a:rPr>
              <a:t>integrarlo</a:t>
            </a:r>
            <a:r>
              <a:rPr lang="en-US" sz="1400" dirty="0">
                <a:latin typeface="Uni Neue Regular" pitchFamily="2" charset="0"/>
              </a:rPr>
              <a:t> o di </a:t>
            </a:r>
            <a:r>
              <a:rPr lang="en-US" sz="1400" dirty="0" err="1">
                <a:latin typeface="Uni Neue Regular" pitchFamily="2" charset="0"/>
              </a:rPr>
              <a:t>migliorarlo</a:t>
            </a:r>
            <a:r>
              <a:rPr lang="en-US" sz="1400" dirty="0">
                <a:latin typeface="Uni Neue Regular" pitchFamily="2" charset="0"/>
              </a:rPr>
              <a:t> (ad </a:t>
            </a:r>
            <a:r>
              <a:rPr lang="en-US" sz="1400" dirty="0" err="1">
                <a:latin typeface="Uni Neue Regular" pitchFamily="2" charset="0"/>
              </a:rPr>
              <a:t>esempio</a:t>
            </a:r>
            <a:r>
              <a:rPr lang="en-US" sz="1400" dirty="0">
                <a:latin typeface="Uni Neue Regular" pitchFamily="2" charset="0"/>
              </a:rPr>
              <a:t>, pasta + </a:t>
            </a:r>
            <a:r>
              <a:rPr lang="en-US" sz="1400" dirty="0" err="1">
                <a:latin typeface="Uni Neue Regular" pitchFamily="2" charset="0"/>
              </a:rPr>
              <a:t>sughi</a:t>
            </a:r>
            <a:r>
              <a:rPr lang="en-US" sz="1400" dirty="0">
                <a:latin typeface="Uni Neue Regular" pitchFamily="2" charset="0"/>
              </a:rPr>
              <a:t> per </a:t>
            </a:r>
            <a:r>
              <a:rPr lang="en-US" sz="1400" dirty="0" err="1">
                <a:latin typeface="Uni Neue Regular" pitchFamily="2" charset="0"/>
              </a:rPr>
              <a:t>condirla</a:t>
            </a:r>
            <a:r>
              <a:rPr lang="en-US" sz="1400" dirty="0">
                <a:latin typeface="Uni Neue Regular" pitchFamily="2" charset="0"/>
              </a:rPr>
              <a:t>). </a:t>
            </a:r>
            <a:r>
              <a:rPr lang="en-US" sz="1400" dirty="0" err="1">
                <a:latin typeface="Uni Neue Regular" pitchFamily="2" charset="0"/>
              </a:rPr>
              <a:t>Approfitto</a:t>
            </a:r>
            <a:r>
              <a:rPr lang="en-US" sz="1400" dirty="0">
                <a:latin typeface="Uni Neue Regular" pitchFamily="2" charset="0"/>
              </a:rPr>
              <a:t> di un </a:t>
            </a:r>
            <a:r>
              <a:rPr lang="en-US" sz="1400" dirty="0" err="1">
                <a:latin typeface="Uni Neue Regular" pitchFamily="2" charset="0"/>
              </a:rPr>
              <a:t>momento</a:t>
            </a:r>
            <a:r>
              <a:rPr lang="en-US" sz="1400" dirty="0">
                <a:latin typeface="Uni Neue Regular" pitchFamily="2" charset="0"/>
              </a:rPr>
              <a:t> in cui il </a:t>
            </a:r>
            <a:r>
              <a:rPr lang="en-US" sz="1400" dirty="0" err="1">
                <a:latin typeface="Uni Neue Regular" pitchFamily="2" charset="0"/>
              </a:rPr>
              <a:t>consumatore</a:t>
            </a:r>
            <a:r>
              <a:rPr lang="en-US" sz="1400" dirty="0">
                <a:latin typeface="Uni Neue Regular" pitchFamily="2" charset="0"/>
              </a:rPr>
              <a:t> </a:t>
            </a:r>
            <a:r>
              <a:rPr lang="en-US" sz="1400" dirty="0" err="1">
                <a:latin typeface="Uni Neue Regular" pitchFamily="2" charset="0"/>
              </a:rPr>
              <a:t>è</a:t>
            </a:r>
            <a:r>
              <a:rPr lang="en-US" sz="1400" dirty="0">
                <a:latin typeface="Uni Neue Regular" pitchFamily="2" charset="0"/>
              </a:rPr>
              <a:t> </a:t>
            </a:r>
            <a:r>
              <a:rPr lang="en-US" sz="1400" dirty="0" err="1">
                <a:latin typeface="Uni Neue Regular" pitchFamily="2" charset="0"/>
              </a:rPr>
              <a:t>già</a:t>
            </a:r>
            <a:r>
              <a:rPr lang="en-US" sz="1400" dirty="0">
                <a:latin typeface="Uni Neue Regular" pitchFamily="2" charset="0"/>
              </a:rPr>
              <a:t> </a:t>
            </a:r>
            <a:r>
              <a:rPr lang="en-US" sz="1400" dirty="0" err="1">
                <a:latin typeface="Uni Neue Regular" pitchFamily="2" charset="0"/>
              </a:rPr>
              <a:t>mentalmente</a:t>
            </a:r>
            <a:r>
              <a:rPr lang="en-US" sz="1400" dirty="0">
                <a:latin typeface="Uni Neue Regular" pitchFamily="2" charset="0"/>
              </a:rPr>
              <a:t> </a:t>
            </a:r>
            <a:r>
              <a:rPr lang="en-US" sz="1400" dirty="0" err="1">
                <a:latin typeface="Uni Neue Regular" pitchFamily="2" charset="0"/>
              </a:rPr>
              <a:t>predisposto</a:t>
            </a:r>
            <a:r>
              <a:rPr lang="en-US" sz="1400" dirty="0">
                <a:latin typeface="Uni Neue Regular" pitchFamily="2" charset="0"/>
              </a:rPr>
              <a:t> </a:t>
            </a:r>
            <a:r>
              <a:rPr lang="en-US" sz="1400" dirty="0" err="1">
                <a:latin typeface="Uni Neue Regular" pitchFamily="2" charset="0"/>
              </a:rPr>
              <a:t>all’acquisto</a:t>
            </a:r>
            <a:r>
              <a:rPr lang="en-US" sz="1400" dirty="0">
                <a:latin typeface="Uni Neue Regular" pitchFamily="2" charset="0"/>
              </a:rPr>
              <a:t>, e </a:t>
            </a:r>
            <a:r>
              <a:rPr lang="en-US" sz="1400" dirty="0" err="1">
                <a:latin typeface="Uni Neue Regular" pitchFamily="2" charset="0"/>
              </a:rPr>
              <a:t>quindi</a:t>
            </a:r>
            <a:r>
              <a:rPr lang="en-US" sz="1400" dirty="0">
                <a:latin typeface="Uni Neue Regular" pitchFamily="2" charset="0"/>
              </a:rPr>
              <a:t> </a:t>
            </a:r>
            <a:r>
              <a:rPr lang="en-US" sz="1400" dirty="0" err="1">
                <a:latin typeface="Uni Neue Regular" pitchFamily="2" charset="0"/>
              </a:rPr>
              <a:t>l’idea</a:t>
            </a:r>
            <a:r>
              <a:rPr lang="en-US" sz="1400" dirty="0">
                <a:latin typeface="Uni Neue Regular" pitchFamily="2" charset="0"/>
              </a:rPr>
              <a:t> di </a:t>
            </a:r>
            <a:r>
              <a:rPr lang="en-US" sz="1400" dirty="0" err="1">
                <a:latin typeface="Uni Neue Regular" pitchFamily="2" charset="0"/>
              </a:rPr>
              <a:t>aggiungere</a:t>
            </a:r>
            <a:r>
              <a:rPr lang="en-US" sz="1400" dirty="0">
                <a:latin typeface="Uni Neue Regular" pitchFamily="2" charset="0"/>
              </a:rPr>
              <a:t> «</a:t>
            </a:r>
            <a:r>
              <a:rPr lang="en-US" sz="1400" dirty="0" err="1">
                <a:latin typeface="Uni Neue Regular" pitchFamily="2" charset="0"/>
              </a:rPr>
              <a:t>qualcosa</a:t>
            </a:r>
            <a:r>
              <a:rPr lang="en-US" sz="1400" dirty="0">
                <a:latin typeface="Uni Neue Regular" pitchFamily="2" charset="0"/>
              </a:rPr>
              <a:t> in </a:t>
            </a:r>
            <a:r>
              <a:rPr lang="en-US" sz="1400" dirty="0" err="1">
                <a:latin typeface="Uni Neue Regular" pitchFamily="2" charset="0"/>
              </a:rPr>
              <a:t>più</a:t>
            </a:r>
            <a:r>
              <a:rPr lang="en-US" sz="1400" dirty="0">
                <a:latin typeface="Uni Neue Regular" pitchFamily="2" charset="0"/>
              </a:rPr>
              <a:t>» </a:t>
            </a:r>
            <a:r>
              <a:rPr lang="en-US" sz="1400" dirty="0" err="1">
                <a:latin typeface="Uni Neue Regular" pitchFamily="2" charset="0"/>
              </a:rPr>
              <a:t>potrebbe</a:t>
            </a:r>
            <a:r>
              <a:rPr lang="en-US" sz="1400" dirty="0">
                <a:latin typeface="Uni Neue Regular" pitchFamily="2" charset="0"/>
              </a:rPr>
              <a:t> </a:t>
            </a:r>
            <a:r>
              <a:rPr lang="en-US" sz="1400" dirty="0" err="1">
                <a:latin typeface="Uni Neue Regular" pitchFamily="2" charset="0"/>
              </a:rPr>
              <a:t>essere</a:t>
            </a:r>
            <a:r>
              <a:rPr lang="en-US" sz="1400" dirty="0">
                <a:latin typeface="Uni Neue Regular" pitchFamily="2" charset="0"/>
              </a:rPr>
              <a:t> </a:t>
            </a:r>
            <a:r>
              <a:rPr lang="en-US" sz="1400" dirty="0" err="1">
                <a:latin typeface="Uni Neue Regular" pitchFamily="2" charset="0"/>
              </a:rPr>
              <a:t>più</a:t>
            </a:r>
            <a:r>
              <a:rPr lang="en-US" sz="1400" dirty="0">
                <a:latin typeface="Uni Neue Regular" pitchFamily="2" charset="0"/>
              </a:rPr>
              <a:t> </a:t>
            </a:r>
            <a:r>
              <a:rPr lang="en-US" sz="1400" dirty="0" err="1">
                <a:latin typeface="Uni Neue Regular" pitchFamily="2" charset="0"/>
              </a:rPr>
              <a:t>facilmente</a:t>
            </a:r>
            <a:r>
              <a:rPr lang="en-US" sz="1400" dirty="0">
                <a:latin typeface="Uni Neue Regular" pitchFamily="2" charset="0"/>
              </a:rPr>
              <a:t> </a:t>
            </a:r>
            <a:r>
              <a:rPr lang="en-US" sz="1400" dirty="0" err="1">
                <a:latin typeface="Uni Neue Regular" pitchFamily="2" charset="0"/>
              </a:rPr>
              <a:t>accettata</a:t>
            </a:r>
            <a:r>
              <a:rPr lang="en-US" sz="1400" dirty="0">
                <a:latin typeface="Uni Neue Regular" pitchFamily="2" charset="0"/>
              </a:rPr>
              <a:t> e </a:t>
            </a:r>
            <a:r>
              <a:rPr lang="en-US" sz="1400" dirty="0" err="1">
                <a:latin typeface="Uni Neue Regular" pitchFamily="2" charset="0"/>
              </a:rPr>
              <a:t>gradita</a:t>
            </a:r>
            <a:r>
              <a:rPr lang="en-US" sz="1400" dirty="0">
                <a:latin typeface="Uni Neue Regular" pitchFamily="2" charset="0"/>
              </a:rPr>
              <a:t>. </a:t>
            </a:r>
          </a:p>
        </p:txBody>
      </p:sp>
      <p:pic>
        <p:nvPicPr>
          <p:cNvPr id="6" name="Immagine 5" descr="Immagine che contiene testo, luce&#10;&#10;Descrizione generata automaticamente">
            <a:extLst>
              <a:ext uri="{FF2B5EF4-FFF2-40B4-BE49-F238E27FC236}">
                <a16:creationId xmlns:a16="http://schemas.microsoft.com/office/drawing/2014/main" id="{C7405485-2A6C-A647-B7C1-DED2BD7161E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72187" t="4358" r="1562" b="5756"/>
          <a:stretch/>
        </p:blipFill>
        <p:spPr>
          <a:xfrm>
            <a:off x="6664426" y="625683"/>
            <a:ext cx="3883204" cy="5551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106262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DAF1966E-FD40-4A4A-B61B-C4DF7FA05F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047BFA19-D45E-416B-A404-7AF2F3F270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58209" y="0"/>
            <a:ext cx="11167447" cy="2018806"/>
          </a:xfrm>
          <a:prstGeom prst="rect">
            <a:avLst/>
          </a:prstGeom>
          <a:ln w="9525">
            <a:solidFill>
              <a:srgbClr val="E1E1E1"/>
            </a:solidFill>
          </a:ln>
          <a:effectLst>
            <a:outerShdw blurRad="50800" dist="38100" dir="2700000" algn="tl" rotWithShape="0">
              <a:schemeClr val="bg1">
                <a:lumMod val="8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8E0105E7-23DB-4CF2-8258-FF47C7620F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6928" y="0"/>
            <a:ext cx="11155680" cy="2011680"/>
          </a:xfrm>
          <a:prstGeom prst="rect">
            <a:avLst/>
          </a:pr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5C1CF798-7063-2548-8BA4-C1C0CF29EE91}"/>
              </a:ext>
            </a:extLst>
          </p:cNvPr>
          <p:cNvSpPr txBox="1"/>
          <p:nvPr/>
        </p:nvSpPr>
        <p:spPr>
          <a:xfrm>
            <a:off x="1115568" y="548640"/>
            <a:ext cx="10168128" cy="117957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2800" kern="1200" dirty="0">
                <a:solidFill>
                  <a:schemeClr val="tx1"/>
                </a:solidFill>
                <a:latin typeface="Uni Neue Regular" pitchFamily="2" charset="0"/>
                <a:ea typeface="+mj-ea"/>
                <a:cs typeface="+mj-cs"/>
              </a:rPr>
              <a:t>SEGMENTAZIONE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074B4F7D-14B2-478B-8BF5-01E4E0C5D2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8834" y="758952"/>
            <a:ext cx="128016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8FFDF0FF-EC3D-C44C-9E3E-3FB40A50668D}"/>
              </a:ext>
            </a:extLst>
          </p:cNvPr>
          <p:cNvSpPr txBox="1"/>
          <p:nvPr/>
        </p:nvSpPr>
        <p:spPr>
          <a:xfrm>
            <a:off x="566928" y="2018806"/>
            <a:ext cx="11167446" cy="4839194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000" dirty="0" err="1">
                <a:latin typeface="Uni Neue Regular" pitchFamily="2" charset="0"/>
              </a:rPr>
              <a:t>Adotto</a:t>
            </a:r>
            <a:r>
              <a:rPr lang="en-US" sz="2000" dirty="0">
                <a:latin typeface="Uni Neue Regular" pitchFamily="2" charset="0"/>
              </a:rPr>
              <a:t> un </a:t>
            </a:r>
            <a:r>
              <a:rPr lang="en-US" sz="2000" dirty="0" err="1">
                <a:latin typeface="Uni Neue Regular" pitchFamily="2" charset="0"/>
              </a:rPr>
              <a:t>tipo</a:t>
            </a:r>
            <a:r>
              <a:rPr lang="en-US" sz="2000" dirty="0">
                <a:latin typeface="Uni Neue Regular" pitchFamily="2" charset="0"/>
              </a:rPr>
              <a:t> di </a:t>
            </a:r>
            <a:r>
              <a:rPr lang="en-US" sz="2000" dirty="0" err="1">
                <a:latin typeface="Uni Neue Regular" pitchFamily="2" charset="0"/>
              </a:rPr>
              <a:t>lista</a:t>
            </a:r>
            <a:r>
              <a:rPr lang="en-US" sz="2000" dirty="0">
                <a:latin typeface="Uni Neue Regular" pitchFamily="2" charset="0"/>
              </a:rPr>
              <a:t> </a:t>
            </a:r>
            <a:r>
              <a:rPr lang="en-US" sz="2000" dirty="0" err="1">
                <a:latin typeface="Uni Neue Regular" pitchFamily="2" charset="0"/>
              </a:rPr>
              <a:t>dinamica</a:t>
            </a:r>
            <a:r>
              <a:rPr lang="en-US" sz="2000" dirty="0">
                <a:latin typeface="Uni Neue Regular" pitchFamily="2" charset="0"/>
              </a:rPr>
              <a:t>. </a:t>
            </a:r>
            <a:r>
              <a:rPr lang="en-US" sz="2000" dirty="0" err="1">
                <a:latin typeface="Uni Neue Regular" pitchFamily="2" charset="0"/>
              </a:rPr>
              <a:t>Questo</a:t>
            </a:r>
            <a:r>
              <a:rPr lang="en-US" sz="2000" dirty="0">
                <a:latin typeface="Uni Neue Regular" pitchFamily="2" charset="0"/>
              </a:rPr>
              <a:t> mi </a:t>
            </a:r>
            <a:r>
              <a:rPr lang="en-US" sz="2000" dirty="0" err="1">
                <a:latin typeface="Uni Neue Regular" pitchFamily="2" charset="0"/>
              </a:rPr>
              <a:t>permette</a:t>
            </a:r>
            <a:r>
              <a:rPr lang="en-US" sz="2000" dirty="0">
                <a:latin typeface="Uni Neue Regular" pitchFamily="2" charset="0"/>
              </a:rPr>
              <a:t> di </a:t>
            </a:r>
            <a:r>
              <a:rPr lang="en-US" sz="2000" dirty="0" err="1">
                <a:latin typeface="Uni Neue Regular" pitchFamily="2" charset="0"/>
              </a:rPr>
              <a:t>aggiornare</a:t>
            </a:r>
            <a:r>
              <a:rPr lang="en-US" sz="2000" dirty="0">
                <a:latin typeface="Uni Neue Regular" pitchFamily="2" charset="0"/>
              </a:rPr>
              <a:t> </a:t>
            </a:r>
            <a:r>
              <a:rPr lang="en-US" sz="2000" dirty="0" err="1">
                <a:latin typeface="Uni Neue Regular" pitchFamily="2" charset="0"/>
              </a:rPr>
              <a:t>continuamente</a:t>
            </a:r>
            <a:r>
              <a:rPr lang="en-US" sz="2000" dirty="0">
                <a:latin typeface="Uni Neue Regular" pitchFamily="2" charset="0"/>
              </a:rPr>
              <a:t> le </a:t>
            </a:r>
            <a:r>
              <a:rPr lang="en-US" sz="2000" dirty="0" err="1">
                <a:latin typeface="Uni Neue Regular" pitchFamily="2" charset="0"/>
              </a:rPr>
              <a:t>liste</a:t>
            </a:r>
            <a:r>
              <a:rPr lang="en-US" sz="2000" dirty="0">
                <a:latin typeface="Uni Neue Regular" pitchFamily="2" charset="0"/>
              </a:rPr>
              <a:t>, </a:t>
            </a:r>
            <a:r>
              <a:rPr lang="en-US" sz="2000" dirty="0" err="1">
                <a:latin typeface="Uni Neue Regular" pitchFamily="2" charset="0"/>
              </a:rPr>
              <a:t>quindi</a:t>
            </a:r>
            <a:r>
              <a:rPr lang="en-US" sz="2000" dirty="0">
                <a:latin typeface="Uni Neue Regular" pitchFamily="2" charset="0"/>
              </a:rPr>
              <a:t> </a:t>
            </a:r>
            <a:r>
              <a:rPr lang="en-US" sz="2000" dirty="0" err="1">
                <a:latin typeface="Uni Neue Regular" pitchFamily="2" charset="0"/>
              </a:rPr>
              <a:t>i</a:t>
            </a:r>
            <a:r>
              <a:rPr lang="en-US" sz="2000" dirty="0">
                <a:latin typeface="Uni Neue Regular" pitchFamily="2" charset="0"/>
              </a:rPr>
              <a:t> lead </a:t>
            </a:r>
            <a:r>
              <a:rPr lang="en-US" sz="2000" dirty="0" err="1">
                <a:latin typeface="Uni Neue Regular" pitchFamily="2" charset="0"/>
              </a:rPr>
              <a:t>vengono</a:t>
            </a:r>
            <a:r>
              <a:rPr lang="en-US" sz="2000" dirty="0">
                <a:latin typeface="Uni Neue Regular" pitchFamily="2" charset="0"/>
              </a:rPr>
              <a:t> sempre </a:t>
            </a:r>
            <a:r>
              <a:rPr lang="en-US" sz="2000" dirty="0" err="1">
                <a:latin typeface="Uni Neue Regular" pitchFamily="2" charset="0"/>
              </a:rPr>
              <a:t>aggiunti</a:t>
            </a:r>
            <a:r>
              <a:rPr lang="en-US" sz="2000" dirty="0">
                <a:latin typeface="Uni Neue Regular" pitchFamily="2" charset="0"/>
              </a:rPr>
              <a:t> e </a:t>
            </a:r>
            <a:r>
              <a:rPr lang="en-US" sz="2000" dirty="0" err="1">
                <a:latin typeface="Uni Neue Regular" pitchFamily="2" charset="0"/>
              </a:rPr>
              <a:t>rimossi</a:t>
            </a:r>
            <a:r>
              <a:rPr lang="en-US" sz="2000" dirty="0">
                <a:latin typeface="Uni Neue Regular" pitchFamily="2" charset="0"/>
              </a:rPr>
              <a:t>. In </a:t>
            </a:r>
            <a:r>
              <a:rPr lang="en-US" sz="2000" dirty="0" err="1">
                <a:latin typeface="Uni Neue Regular" pitchFamily="2" charset="0"/>
              </a:rPr>
              <a:t>questo</a:t>
            </a:r>
            <a:r>
              <a:rPr lang="en-US" sz="2000" dirty="0">
                <a:latin typeface="Uni Neue Regular" pitchFamily="2" charset="0"/>
              </a:rPr>
              <a:t> modo, </a:t>
            </a:r>
            <a:r>
              <a:rPr lang="en-US" sz="2000" dirty="0" err="1">
                <a:latin typeface="Uni Neue Regular" pitchFamily="2" charset="0"/>
              </a:rPr>
              <a:t>traccio</a:t>
            </a:r>
            <a:r>
              <a:rPr lang="en-US" sz="2000" dirty="0">
                <a:latin typeface="Uni Neue Regular" pitchFamily="2" charset="0"/>
              </a:rPr>
              <a:t> il </a:t>
            </a:r>
            <a:r>
              <a:rPr lang="en-US" sz="2000" dirty="0" err="1">
                <a:latin typeface="Uni Neue Regular" pitchFamily="2" charset="0"/>
              </a:rPr>
              <a:t>comportamento</a:t>
            </a:r>
            <a:r>
              <a:rPr lang="en-US" sz="2000" dirty="0">
                <a:latin typeface="Uni Neue Regular" pitchFamily="2" charset="0"/>
              </a:rPr>
              <a:t> di </a:t>
            </a:r>
            <a:r>
              <a:rPr lang="en-US" sz="2000" dirty="0" err="1">
                <a:latin typeface="Uni Neue Regular" pitchFamily="2" charset="0"/>
              </a:rPr>
              <a:t>ogni</a:t>
            </a:r>
            <a:r>
              <a:rPr lang="en-US" sz="2000" dirty="0">
                <a:latin typeface="Uni Neue Regular" pitchFamily="2" charset="0"/>
              </a:rPr>
              <a:t> lead, </a:t>
            </a:r>
            <a:r>
              <a:rPr lang="en-US" sz="2000" dirty="0" err="1">
                <a:latin typeface="Uni Neue Regular" pitchFamily="2" charset="0"/>
              </a:rPr>
              <a:t>rilevo</a:t>
            </a:r>
            <a:r>
              <a:rPr lang="en-US" sz="2000" dirty="0">
                <a:latin typeface="Uni Neue Regular" pitchFamily="2" charset="0"/>
              </a:rPr>
              <a:t> </a:t>
            </a:r>
            <a:r>
              <a:rPr lang="en-US" sz="2000" dirty="0" err="1">
                <a:latin typeface="Uni Neue Regular" pitchFamily="2" charset="0"/>
              </a:rPr>
              <a:t>esattamente</a:t>
            </a:r>
            <a:r>
              <a:rPr lang="en-US" sz="2000" dirty="0">
                <a:latin typeface="Uni Neue Regular" pitchFamily="2" charset="0"/>
              </a:rPr>
              <a:t> </a:t>
            </a:r>
            <a:r>
              <a:rPr lang="en-US" sz="2000" dirty="0" err="1">
                <a:latin typeface="Uni Neue Regular" pitchFamily="2" charset="0"/>
              </a:rPr>
              <a:t>i</a:t>
            </a:r>
            <a:r>
              <a:rPr lang="en-US" sz="2000" dirty="0">
                <a:latin typeface="Uni Neue Regular" pitchFamily="2" charset="0"/>
              </a:rPr>
              <a:t> </a:t>
            </a:r>
            <a:r>
              <a:rPr lang="en-US" sz="2000" dirty="0" err="1">
                <a:latin typeface="Uni Neue Regular" pitchFamily="2" charset="0"/>
              </a:rPr>
              <a:t>loro</a:t>
            </a:r>
            <a:r>
              <a:rPr lang="en-US" sz="2000" dirty="0">
                <a:latin typeface="Uni Neue Regular" pitchFamily="2" charset="0"/>
              </a:rPr>
              <a:t> </a:t>
            </a:r>
            <a:r>
              <a:rPr lang="en-US" sz="2000" dirty="0" err="1">
                <a:latin typeface="Uni Neue Regular" pitchFamily="2" charset="0"/>
              </a:rPr>
              <a:t>interessi</a:t>
            </a:r>
            <a:r>
              <a:rPr lang="en-US" sz="2000" dirty="0">
                <a:latin typeface="Uni Neue Regular" pitchFamily="2" charset="0"/>
              </a:rPr>
              <a:t> e </a:t>
            </a:r>
            <a:r>
              <a:rPr lang="en-US" sz="2000" dirty="0" err="1">
                <a:latin typeface="Uni Neue Regular" pitchFamily="2" charset="0"/>
              </a:rPr>
              <a:t>genero</a:t>
            </a:r>
            <a:r>
              <a:rPr lang="en-US" sz="2000" dirty="0">
                <a:latin typeface="Uni Neue Regular" pitchFamily="2" charset="0"/>
              </a:rPr>
              <a:t> </a:t>
            </a:r>
            <a:r>
              <a:rPr lang="en-US" sz="2000" dirty="0" err="1">
                <a:latin typeface="Uni Neue Regular" pitchFamily="2" charset="0"/>
              </a:rPr>
              <a:t>delle</a:t>
            </a:r>
            <a:r>
              <a:rPr lang="en-US" sz="2000" dirty="0">
                <a:latin typeface="Uni Neue Regular" pitchFamily="2" charset="0"/>
              </a:rPr>
              <a:t> </a:t>
            </a:r>
            <a:r>
              <a:rPr lang="en-US" sz="2000" dirty="0" err="1">
                <a:latin typeface="Uni Neue Regular" pitchFamily="2" charset="0"/>
              </a:rPr>
              <a:t>liste</a:t>
            </a:r>
            <a:r>
              <a:rPr lang="en-US" sz="2000" dirty="0">
                <a:latin typeface="Uni Neue Regular" pitchFamily="2" charset="0"/>
              </a:rPr>
              <a:t> ben </a:t>
            </a:r>
            <a:r>
              <a:rPr lang="en-US" sz="2000" dirty="0" err="1">
                <a:latin typeface="Uni Neue Regular" pitchFamily="2" charset="0"/>
              </a:rPr>
              <a:t>profilate</a:t>
            </a:r>
            <a:r>
              <a:rPr lang="en-US" sz="2000" dirty="0">
                <a:latin typeface="Uni Neue Regular" pitchFamily="2" charset="0"/>
              </a:rPr>
              <a:t> e </a:t>
            </a:r>
            <a:r>
              <a:rPr lang="en-US" sz="2000" dirty="0" err="1">
                <a:latin typeface="Uni Neue Regular" pitchFamily="2" charset="0"/>
              </a:rPr>
              <a:t>targetizzate</a:t>
            </a:r>
            <a:r>
              <a:rPr lang="en-US" sz="2000" dirty="0">
                <a:latin typeface="Uni Neue Regular" pitchFamily="2" charset="0"/>
              </a:rPr>
              <a:t> per </a:t>
            </a:r>
            <a:r>
              <a:rPr lang="en-US" sz="2000" dirty="0" err="1">
                <a:latin typeface="Uni Neue Regular" pitchFamily="2" charset="0"/>
              </a:rPr>
              <a:t>pianificare</a:t>
            </a:r>
            <a:r>
              <a:rPr lang="en-US" sz="2000" dirty="0">
                <a:latin typeface="Uni Neue Regular" pitchFamily="2" charset="0"/>
              </a:rPr>
              <a:t> </a:t>
            </a:r>
            <a:r>
              <a:rPr lang="en-US" sz="2000" dirty="0" err="1">
                <a:latin typeface="Uni Neue Regular" pitchFamily="2" charset="0"/>
              </a:rPr>
              <a:t>successivamente</a:t>
            </a:r>
            <a:r>
              <a:rPr lang="en-US" sz="2000" dirty="0">
                <a:latin typeface="Uni Neue Regular" pitchFamily="2" charset="0"/>
              </a:rPr>
              <a:t> </a:t>
            </a:r>
            <a:r>
              <a:rPr lang="en-US" sz="2000" dirty="0" err="1">
                <a:latin typeface="Uni Neue Regular" pitchFamily="2" charset="0"/>
              </a:rPr>
              <a:t>azioni</a:t>
            </a:r>
            <a:r>
              <a:rPr lang="en-US" sz="2000" dirty="0">
                <a:latin typeface="Uni Neue Regular" pitchFamily="2" charset="0"/>
              </a:rPr>
              <a:t> </a:t>
            </a:r>
            <a:r>
              <a:rPr lang="en-US" sz="2000" dirty="0" err="1">
                <a:latin typeface="Uni Neue Regular" pitchFamily="2" charset="0"/>
              </a:rPr>
              <a:t>più</a:t>
            </a:r>
            <a:r>
              <a:rPr lang="en-US" sz="2000" dirty="0">
                <a:latin typeface="Uni Neue Regular" pitchFamily="2" charset="0"/>
              </a:rPr>
              <a:t> </a:t>
            </a:r>
            <a:r>
              <a:rPr lang="en-US" sz="2000" dirty="0" err="1">
                <a:latin typeface="Uni Neue Regular" pitchFamily="2" charset="0"/>
              </a:rPr>
              <a:t>mirate</a:t>
            </a:r>
            <a:r>
              <a:rPr lang="en-US" sz="2000" dirty="0">
                <a:latin typeface="Uni Neue Regular" pitchFamily="2" charset="0"/>
              </a:rPr>
              <a:t> e </a:t>
            </a:r>
            <a:r>
              <a:rPr lang="en-US" sz="2000" dirty="0" err="1">
                <a:latin typeface="Uni Neue Regular" pitchFamily="2" charset="0"/>
              </a:rPr>
              <a:t>profittevoli</a:t>
            </a:r>
            <a:r>
              <a:rPr lang="en-US" sz="2000" dirty="0">
                <a:latin typeface="Uni Neue Regular" pitchFamily="2" charset="0"/>
              </a:rPr>
              <a:t>. 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000" dirty="0" err="1">
                <a:latin typeface="Uni Neue Regular" pitchFamily="2" charset="0"/>
              </a:rPr>
              <a:t>Qualifico</a:t>
            </a:r>
            <a:r>
              <a:rPr lang="en-US" sz="2000" dirty="0">
                <a:latin typeface="Uni Neue Regular" pitchFamily="2" charset="0"/>
              </a:rPr>
              <a:t> </a:t>
            </a:r>
            <a:r>
              <a:rPr lang="en-US" sz="2000" dirty="0" err="1">
                <a:latin typeface="Uni Neue Regular" pitchFamily="2" charset="0"/>
              </a:rPr>
              <a:t>gli</a:t>
            </a:r>
            <a:r>
              <a:rPr lang="en-US" sz="2000" dirty="0">
                <a:latin typeface="Uni Neue Regular" pitchFamily="2" charset="0"/>
              </a:rPr>
              <a:t> </a:t>
            </a:r>
            <a:r>
              <a:rPr lang="en-US" sz="2000" dirty="0" err="1">
                <a:latin typeface="Uni Neue Regular" pitchFamily="2" charset="0"/>
              </a:rPr>
              <a:t>utenti</a:t>
            </a:r>
            <a:r>
              <a:rPr lang="en-US" sz="2000" dirty="0">
                <a:latin typeface="Uni Neue Regular" pitchFamily="2" charset="0"/>
              </a:rPr>
              <a:t> in base:</a:t>
            </a:r>
          </a:p>
          <a:p>
            <a:pPr marL="34290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latin typeface="Uni Neue Regular" pitchFamily="2" charset="0"/>
              </a:rPr>
              <a:t>Ai </a:t>
            </a:r>
            <a:r>
              <a:rPr lang="en-US" sz="2000" dirty="0" err="1">
                <a:latin typeface="Uni Neue Regular" pitchFamily="2" charset="0"/>
              </a:rPr>
              <a:t>clic</a:t>
            </a:r>
            <a:r>
              <a:rPr lang="en-US" sz="2000" dirty="0">
                <a:latin typeface="Uni Neue Regular" pitchFamily="2" charset="0"/>
              </a:rPr>
              <a:t> sui </a:t>
            </a:r>
            <a:r>
              <a:rPr lang="en-US" sz="2000" dirty="0" err="1">
                <a:latin typeface="Uni Neue Regular" pitchFamily="2" charset="0"/>
              </a:rPr>
              <a:t>collegamenti</a:t>
            </a:r>
            <a:r>
              <a:rPr lang="en-US" sz="2000" dirty="0">
                <a:latin typeface="Uni Neue Regular" pitchFamily="2" charset="0"/>
              </a:rPr>
              <a:t> e-mail (e-mail link clicks). </a:t>
            </a:r>
            <a:r>
              <a:rPr lang="en-US" sz="2000" dirty="0" err="1">
                <a:latin typeface="Uni Neue Regular" pitchFamily="2" charset="0"/>
              </a:rPr>
              <a:t>Ciò</a:t>
            </a:r>
            <a:r>
              <a:rPr lang="en-US" sz="2000" dirty="0">
                <a:latin typeface="Uni Neue Regular" pitchFamily="2" charset="0"/>
              </a:rPr>
              <a:t> mi </a:t>
            </a:r>
            <a:r>
              <a:rPr lang="en-US" sz="2000" dirty="0" err="1">
                <a:latin typeface="Uni Neue Regular" pitchFamily="2" charset="0"/>
              </a:rPr>
              <a:t>aiuta</a:t>
            </a:r>
            <a:r>
              <a:rPr lang="en-US" sz="2000" dirty="0">
                <a:latin typeface="Uni Neue Regular" pitchFamily="2" charset="0"/>
              </a:rPr>
              <a:t> a:</a:t>
            </a:r>
            <a:br>
              <a:rPr lang="en-US" sz="2000" dirty="0">
                <a:latin typeface="Uni Neue Regular" pitchFamily="2" charset="0"/>
              </a:rPr>
            </a:br>
            <a:r>
              <a:rPr lang="en-US" sz="2000" dirty="0">
                <a:latin typeface="Uni Neue Regular" pitchFamily="2" charset="0"/>
              </a:rPr>
              <a:t>- </a:t>
            </a:r>
            <a:r>
              <a:rPr lang="en-US" sz="2000" dirty="0" err="1">
                <a:latin typeface="Uni Neue Regular" pitchFamily="2" charset="0"/>
              </a:rPr>
              <a:t>segmentare</a:t>
            </a:r>
            <a:r>
              <a:rPr lang="en-US" sz="2000" dirty="0">
                <a:latin typeface="Uni Neue Regular" pitchFamily="2" charset="0"/>
              </a:rPr>
              <a:t> </a:t>
            </a:r>
            <a:r>
              <a:rPr lang="en-US" sz="2000" dirty="0" err="1">
                <a:latin typeface="Uni Neue Regular" pitchFamily="2" charset="0"/>
              </a:rPr>
              <a:t>i</a:t>
            </a:r>
            <a:r>
              <a:rPr lang="en-US" sz="2000" dirty="0">
                <a:latin typeface="Uni Neue Regular" pitchFamily="2" charset="0"/>
              </a:rPr>
              <a:t> lead in base </a:t>
            </a:r>
            <a:r>
              <a:rPr lang="en-US" sz="2000" dirty="0" err="1">
                <a:latin typeface="Uni Neue Regular" pitchFamily="2" charset="0"/>
              </a:rPr>
              <a:t>all’interesse</a:t>
            </a:r>
            <a:r>
              <a:rPr lang="en-US" sz="2000" dirty="0">
                <a:latin typeface="Uni Neue Regular" pitchFamily="2" charset="0"/>
              </a:rPr>
              <a:t> del </a:t>
            </a:r>
            <a:r>
              <a:rPr lang="en-US" sz="2000" dirty="0" err="1">
                <a:latin typeface="Uni Neue Regular" pitchFamily="2" charset="0"/>
              </a:rPr>
              <a:t>prodotto</a:t>
            </a:r>
            <a:br>
              <a:rPr lang="en-US" sz="2000" dirty="0">
                <a:latin typeface="Uni Neue Regular" pitchFamily="2" charset="0"/>
              </a:rPr>
            </a:br>
            <a:r>
              <a:rPr lang="en-US" sz="2000" dirty="0">
                <a:latin typeface="Uni Neue Regular" pitchFamily="2" charset="0"/>
              </a:rPr>
              <a:t>- </a:t>
            </a:r>
            <a:r>
              <a:rPr lang="en-US" sz="2000" dirty="0" err="1">
                <a:latin typeface="Uni Neue Regular" pitchFamily="2" charset="0"/>
              </a:rPr>
              <a:t>segmentare</a:t>
            </a:r>
            <a:r>
              <a:rPr lang="en-US" sz="2000" dirty="0">
                <a:latin typeface="Uni Neue Regular" pitchFamily="2" charset="0"/>
              </a:rPr>
              <a:t> </a:t>
            </a:r>
            <a:r>
              <a:rPr lang="en-US" sz="2000" dirty="0" err="1">
                <a:latin typeface="Uni Neue Regular" pitchFamily="2" charset="0"/>
              </a:rPr>
              <a:t>i</a:t>
            </a:r>
            <a:r>
              <a:rPr lang="en-US" sz="2000" dirty="0">
                <a:latin typeface="Uni Neue Regular" pitchFamily="2" charset="0"/>
              </a:rPr>
              <a:t> lead in base al </a:t>
            </a:r>
            <a:r>
              <a:rPr lang="en-US" sz="2000" dirty="0" err="1">
                <a:latin typeface="Uni Neue Regular" pitchFamily="2" charset="0"/>
              </a:rPr>
              <a:t>livello</a:t>
            </a:r>
            <a:r>
              <a:rPr lang="en-US" sz="2000" dirty="0">
                <a:latin typeface="Uni Neue Regular" pitchFamily="2" charset="0"/>
              </a:rPr>
              <a:t> di interesse </a:t>
            </a:r>
            <a:br>
              <a:rPr lang="en-US" sz="2000" dirty="0">
                <a:latin typeface="Uni Neue Regular" pitchFamily="2" charset="0"/>
              </a:rPr>
            </a:br>
            <a:r>
              <a:rPr lang="en-US" sz="2000" dirty="0">
                <a:latin typeface="Uni Neue Regular" pitchFamily="2" charset="0"/>
              </a:rPr>
              <a:t>- </a:t>
            </a:r>
            <a:r>
              <a:rPr lang="en-US" sz="2000" dirty="0" err="1">
                <a:latin typeface="Uni Neue Regular" pitchFamily="2" charset="0"/>
              </a:rPr>
              <a:t>spostare</a:t>
            </a:r>
            <a:r>
              <a:rPr lang="en-US" sz="2000" dirty="0">
                <a:latin typeface="Uni Neue Regular" pitchFamily="2" charset="0"/>
              </a:rPr>
              <a:t> </a:t>
            </a:r>
            <a:r>
              <a:rPr lang="en-US" sz="2000" dirty="0" err="1">
                <a:latin typeface="Uni Neue Regular" pitchFamily="2" charset="0"/>
              </a:rPr>
              <a:t>i</a:t>
            </a:r>
            <a:r>
              <a:rPr lang="en-US" sz="2000" dirty="0">
                <a:latin typeface="Uni Neue Regular" pitchFamily="2" charset="0"/>
              </a:rPr>
              <a:t> lead in diverse </a:t>
            </a:r>
            <a:r>
              <a:rPr lang="en-US" sz="2000" dirty="0" err="1">
                <a:latin typeface="Uni Neue Regular" pitchFamily="2" charset="0"/>
              </a:rPr>
              <a:t>campagne</a:t>
            </a:r>
            <a:endParaRPr lang="en-US" sz="2000" dirty="0">
              <a:latin typeface="Uni Neue Regular" pitchFamily="2" charset="0"/>
            </a:endParaRPr>
          </a:p>
          <a:p>
            <a:pPr marL="34290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latin typeface="Uni Neue Regular" pitchFamily="2" charset="0"/>
              </a:rPr>
              <a:t>Alle </a:t>
            </a:r>
            <a:r>
              <a:rPr lang="en-US" sz="2000" dirty="0" err="1">
                <a:latin typeface="Uni Neue Regular" pitchFamily="2" charset="0"/>
              </a:rPr>
              <a:t>pagine</a:t>
            </a:r>
            <a:r>
              <a:rPr lang="en-US" sz="2000" dirty="0">
                <a:latin typeface="Uni Neue Regular" pitchFamily="2" charset="0"/>
              </a:rPr>
              <a:t> del </a:t>
            </a:r>
            <a:r>
              <a:rPr lang="en-US" sz="2000" dirty="0" err="1">
                <a:latin typeface="Uni Neue Regular" pitchFamily="2" charset="0"/>
              </a:rPr>
              <a:t>mio</a:t>
            </a:r>
            <a:r>
              <a:rPr lang="en-US" sz="2000" dirty="0">
                <a:latin typeface="Uni Neue Regular" pitchFamily="2" charset="0"/>
              </a:rPr>
              <a:t> </a:t>
            </a:r>
            <a:r>
              <a:rPr lang="en-US" sz="2000" dirty="0" err="1">
                <a:latin typeface="Uni Neue Regular" pitchFamily="2" charset="0"/>
              </a:rPr>
              <a:t>sito</a:t>
            </a:r>
            <a:r>
              <a:rPr lang="en-US" sz="2000" dirty="0">
                <a:latin typeface="Uni Neue Regular" pitchFamily="2" charset="0"/>
              </a:rPr>
              <a:t> web </a:t>
            </a:r>
            <a:r>
              <a:rPr lang="en-US" sz="2000" dirty="0" err="1">
                <a:latin typeface="Uni Neue Regular" pitchFamily="2" charset="0"/>
              </a:rPr>
              <a:t>visitate</a:t>
            </a:r>
            <a:endParaRPr lang="en-US" sz="2000" dirty="0">
              <a:latin typeface="Uni Neue Regular" pitchFamily="2" charset="0"/>
            </a:endParaRPr>
          </a:p>
          <a:p>
            <a:pPr marL="34290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latin typeface="Uni Neue Regular" pitchFamily="2" charset="0"/>
              </a:rPr>
              <a:t>Ai </a:t>
            </a:r>
            <a:r>
              <a:rPr lang="en-US" sz="2000" dirty="0" err="1">
                <a:latin typeface="Uni Neue Regular" pitchFamily="2" charset="0"/>
              </a:rPr>
              <a:t>collegamenti</a:t>
            </a:r>
            <a:r>
              <a:rPr lang="en-US" sz="2000" dirty="0">
                <a:latin typeface="Uni Neue Regular" pitchFamily="2" charset="0"/>
              </a:rPr>
              <a:t> </a:t>
            </a:r>
            <a:r>
              <a:rPr lang="en-US" sz="2000" dirty="0" err="1">
                <a:latin typeface="Uni Neue Regular" pitchFamily="2" charset="0"/>
              </a:rPr>
              <a:t>che</a:t>
            </a:r>
            <a:r>
              <a:rPr lang="en-US" sz="2000" dirty="0">
                <a:latin typeface="Uni Neue Regular" pitchFamily="2" charset="0"/>
              </a:rPr>
              <a:t> le </a:t>
            </a:r>
            <a:r>
              <a:rPr lang="en-US" sz="2000" dirty="0" err="1">
                <a:latin typeface="Uni Neue Regular" pitchFamily="2" charset="0"/>
              </a:rPr>
              <a:t>persone</a:t>
            </a:r>
            <a:r>
              <a:rPr lang="en-US" sz="2000" dirty="0">
                <a:latin typeface="Uni Neue Regular" pitchFamily="2" charset="0"/>
              </a:rPr>
              <a:t> </a:t>
            </a:r>
            <a:r>
              <a:rPr lang="en-US" sz="2000" dirty="0" err="1">
                <a:latin typeface="Uni Neue Regular" pitchFamily="2" charset="0"/>
              </a:rPr>
              <a:t>cliccano</a:t>
            </a:r>
            <a:r>
              <a:rPr lang="en-US" sz="2000" dirty="0">
                <a:latin typeface="Uni Neue Regular" pitchFamily="2" charset="0"/>
              </a:rPr>
              <a:t> </a:t>
            </a:r>
            <a:r>
              <a:rPr lang="en-US" sz="2000" dirty="0" err="1">
                <a:latin typeface="Uni Neue Regular" pitchFamily="2" charset="0"/>
              </a:rPr>
              <a:t>nelle</a:t>
            </a:r>
            <a:r>
              <a:rPr lang="en-US" sz="2000" dirty="0">
                <a:latin typeface="Uni Neue Regular" pitchFamily="2" charset="0"/>
              </a:rPr>
              <a:t> </a:t>
            </a:r>
            <a:r>
              <a:rPr lang="en-US" sz="2000" dirty="0" err="1">
                <a:latin typeface="Uni Neue Regular" pitchFamily="2" charset="0"/>
              </a:rPr>
              <a:t>mie</a:t>
            </a:r>
            <a:r>
              <a:rPr lang="en-US" sz="2000" dirty="0">
                <a:latin typeface="Uni Neue Regular" pitchFamily="2" charset="0"/>
              </a:rPr>
              <a:t> mail </a:t>
            </a:r>
          </a:p>
          <a:p>
            <a:pPr marL="34290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 err="1">
                <a:latin typeface="Uni Neue Regular" pitchFamily="2" charset="0"/>
              </a:rPr>
              <a:t>All’inattività</a:t>
            </a:r>
            <a:r>
              <a:rPr lang="en-US" sz="2000" dirty="0">
                <a:latin typeface="Uni Neue Regular" pitchFamily="2" charset="0"/>
              </a:rPr>
              <a:t> </a:t>
            </a:r>
            <a:r>
              <a:rPr lang="en-US" sz="2000" dirty="0" err="1">
                <a:latin typeface="Uni Neue Regular" pitchFamily="2" charset="0"/>
              </a:rPr>
              <a:t>nel</a:t>
            </a:r>
            <a:r>
              <a:rPr lang="en-US" sz="2000" dirty="0">
                <a:latin typeface="Uni Neue Regular" pitchFamily="2" charset="0"/>
              </a:rPr>
              <a:t> tempo del lead (</a:t>
            </a:r>
            <a:r>
              <a:rPr lang="en-US" sz="2000" dirty="0" err="1">
                <a:latin typeface="Uni Neue Regular" pitchFamily="2" charset="0"/>
              </a:rPr>
              <a:t>quando</a:t>
            </a:r>
            <a:r>
              <a:rPr lang="en-US" sz="2000" dirty="0">
                <a:latin typeface="Uni Neue Regular" pitchFamily="2" charset="0"/>
              </a:rPr>
              <a:t> </a:t>
            </a:r>
            <a:r>
              <a:rPr lang="en-US" sz="2000" dirty="0" err="1">
                <a:latin typeface="Uni Neue Regular" pitchFamily="2" charset="0"/>
              </a:rPr>
              <a:t>è</a:t>
            </a:r>
            <a:r>
              <a:rPr lang="en-US" sz="2000" dirty="0">
                <a:latin typeface="Uni Neue Regular" pitchFamily="2" charset="0"/>
              </a:rPr>
              <a:t> </a:t>
            </a:r>
            <a:r>
              <a:rPr lang="en-US" sz="2000" dirty="0" err="1">
                <a:latin typeface="Uni Neue Regular" pitchFamily="2" charset="0"/>
              </a:rPr>
              <a:t>stata</a:t>
            </a:r>
            <a:r>
              <a:rPr lang="en-US" sz="2000" dirty="0">
                <a:latin typeface="Uni Neue Regular" pitchFamily="2" charset="0"/>
              </a:rPr>
              <a:t> </a:t>
            </a:r>
            <a:r>
              <a:rPr lang="en-US" sz="2000" dirty="0" err="1">
                <a:latin typeface="Uni Neue Regular" pitchFamily="2" charset="0"/>
              </a:rPr>
              <a:t>l’ultima</a:t>
            </a:r>
            <a:r>
              <a:rPr lang="en-US" sz="2000" dirty="0">
                <a:latin typeface="Uni Neue Regular" pitchFamily="2" charset="0"/>
              </a:rPr>
              <a:t> </a:t>
            </a:r>
            <a:r>
              <a:rPr lang="en-US" sz="2000" dirty="0" err="1">
                <a:latin typeface="Uni Neue Regular" pitchFamily="2" charset="0"/>
              </a:rPr>
              <a:t>interazione</a:t>
            </a:r>
            <a:r>
              <a:rPr lang="en-US" sz="2000" dirty="0">
                <a:latin typeface="Uni Neue Regular" pitchFamily="2" charset="0"/>
              </a:rPr>
              <a:t>, </a:t>
            </a:r>
            <a:r>
              <a:rPr lang="en-US" sz="2000" dirty="0" err="1">
                <a:latin typeface="Uni Neue Regular" pitchFamily="2" charset="0"/>
              </a:rPr>
              <a:t>nessuna</a:t>
            </a:r>
            <a:r>
              <a:rPr lang="en-US" sz="2000" dirty="0">
                <a:latin typeface="Uni Neue Regular" pitchFamily="2" charset="0"/>
              </a:rPr>
              <a:t> azione da 7 </a:t>
            </a:r>
            <a:r>
              <a:rPr lang="en-US" sz="2000" dirty="0" err="1">
                <a:latin typeface="Uni Neue Regular" pitchFamily="2" charset="0"/>
              </a:rPr>
              <a:t>giorni</a:t>
            </a:r>
            <a:r>
              <a:rPr lang="en-US" sz="2000" dirty="0">
                <a:latin typeface="Uni Neue Regular" pitchFamily="2" charset="0"/>
              </a:rPr>
              <a:t>)</a:t>
            </a:r>
          </a:p>
          <a:p>
            <a:pPr marL="34290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latin typeface="Uni Neue Regular" pitchFamily="2" charset="0"/>
              </a:rPr>
              <a:t>Ai </a:t>
            </a:r>
            <a:r>
              <a:rPr lang="en-US" sz="2000" dirty="0" err="1">
                <a:latin typeface="Uni Neue Regular" pitchFamily="2" charset="0"/>
              </a:rPr>
              <a:t>dati</a:t>
            </a:r>
            <a:r>
              <a:rPr lang="en-US" sz="2000" dirty="0">
                <a:latin typeface="Uni Neue Regular" pitchFamily="2" charset="0"/>
              </a:rPr>
              <a:t> CRM (in base </a:t>
            </a:r>
            <a:r>
              <a:rPr lang="en-US" sz="2000" dirty="0" err="1">
                <a:latin typeface="Uni Neue Regular" pitchFamily="2" charset="0"/>
              </a:rPr>
              <a:t>all’ultimo</a:t>
            </a:r>
            <a:r>
              <a:rPr lang="en-US" sz="2000" dirty="0">
                <a:latin typeface="Uni Neue Regular" pitchFamily="2" charset="0"/>
              </a:rPr>
              <a:t> </a:t>
            </a:r>
            <a:r>
              <a:rPr lang="en-US" sz="2000" dirty="0" err="1">
                <a:latin typeface="Uni Neue Regular" pitchFamily="2" charset="0"/>
              </a:rPr>
              <a:t>acquisto</a:t>
            </a:r>
            <a:r>
              <a:rPr lang="en-US" sz="2000" dirty="0">
                <a:latin typeface="Uni Neue Regular" pitchFamily="2" charset="0"/>
              </a:rPr>
              <a:t>, in base </a:t>
            </a:r>
            <a:r>
              <a:rPr lang="en-US" sz="2000" dirty="0" err="1">
                <a:latin typeface="Uni Neue Regular" pitchFamily="2" charset="0"/>
              </a:rPr>
              <a:t>alla</a:t>
            </a:r>
            <a:r>
              <a:rPr lang="en-US" sz="2000" dirty="0">
                <a:latin typeface="Uni Neue Regular" pitchFamily="2" charset="0"/>
              </a:rPr>
              <a:t> </a:t>
            </a:r>
            <a:r>
              <a:rPr lang="en-US" sz="2000" dirty="0" err="1">
                <a:latin typeface="Uni Neue Regular" pitchFamily="2" charset="0"/>
              </a:rPr>
              <a:t>cronologia</a:t>
            </a:r>
            <a:r>
              <a:rPr lang="en-US" sz="2000" dirty="0">
                <a:latin typeface="Uni Neue Regular" pitchFamily="2" charset="0"/>
              </a:rPr>
              <a:t> </a:t>
            </a:r>
            <a:r>
              <a:rPr lang="en-US" sz="2000" dirty="0" err="1">
                <a:latin typeface="Uni Neue Regular" pitchFamily="2" charset="0"/>
              </a:rPr>
              <a:t>totale</a:t>
            </a:r>
            <a:r>
              <a:rPr lang="en-US" sz="2000" dirty="0">
                <a:latin typeface="Uni Neue Regular" pitchFamily="2" charset="0"/>
              </a:rPr>
              <a:t> </a:t>
            </a:r>
            <a:r>
              <a:rPr lang="en-US" sz="2000" dirty="0" err="1">
                <a:latin typeface="Uni Neue Regular" pitchFamily="2" charset="0"/>
              </a:rPr>
              <a:t>degli</a:t>
            </a:r>
            <a:r>
              <a:rPr lang="en-US" sz="2000" dirty="0">
                <a:latin typeface="Uni Neue Regular" pitchFamily="2" charset="0"/>
              </a:rPr>
              <a:t> </a:t>
            </a:r>
            <a:r>
              <a:rPr lang="en-US" sz="2000" dirty="0" err="1">
                <a:latin typeface="Uni Neue Regular" pitchFamily="2" charset="0"/>
              </a:rPr>
              <a:t>acquisti</a:t>
            </a:r>
            <a:r>
              <a:rPr lang="en-US" sz="2000" dirty="0">
                <a:latin typeface="Uni Neue Regular" pitchFamily="2" charset="0"/>
              </a:rPr>
              <a:t>)</a:t>
            </a:r>
          </a:p>
          <a:p>
            <a:pPr marL="34290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000" dirty="0">
              <a:latin typeface="Uni Neue Regular" pitchFamily="2" charset="0"/>
            </a:endParaRP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000" dirty="0" err="1">
                <a:latin typeface="Uni Neue Regular" pitchFamily="2" charset="0"/>
              </a:rPr>
              <a:t>Adotto</a:t>
            </a:r>
            <a:r>
              <a:rPr lang="en-US" sz="2000" dirty="0">
                <a:latin typeface="Uni Neue Regular" pitchFamily="2" charset="0"/>
              </a:rPr>
              <a:t> </a:t>
            </a:r>
            <a:r>
              <a:rPr lang="en-US" sz="2000" dirty="0" err="1">
                <a:latin typeface="Uni Neue Regular" pitchFamily="2" charset="0"/>
              </a:rPr>
              <a:t>anche</a:t>
            </a:r>
            <a:r>
              <a:rPr lang="en-US" sz="2000" dirty="0">
                <a:latin typeface="Uni Neue Regular" pitchFamily="2" charset="0"/>
              </a:rPr>
              <a:t> una </a:t>
            </a:r>
            <a:r>
              <a:rPr lang="en-US" sz="2000" dirty="0" err="1">
                <a:latin typeface="Uni Neue Regular" pitchFamily="2" charset="0"/>
              </a:rPr>
              <a:t>segmentazione</a:t>
            </a:r>
            <a:r>
              <a:rPr lang="en-US" sz="2000" dirty="0">
                <a:latin typeface="Uni Neue Regular" pitchFamily="2" charset="0"/>
              </a:rPr>
              <a:t> a posteriori; in </a:t>
            </a:r>
            <a:r>
              <a:rPr lang="en-US" sz="2000" dirty="0" err="1">
                <a:latin typeface="Uni Neue Regular" pitchFamily="2" charset="0"/>
              </a:rPr>
              <a:t>questo</a:t>
            </a:r>
            <a:r>
              <a:rPr lang="en-US" sz="2000" dirty="0">
                <a:latin typeface="Uni Neue Regular" pitchFamily="2" charset="0"/>
              </a:rPr>
              <a:t> modo, ho la </a:t>
            </a:r>
            <a:r>
              <a:rPr lang="en-US" sz="2000" dirty="0" err="1">
                <a:latin typeface="Uni Neue Regular" pitchFamily="2" charset="0"/>
              </a:rPr>
              <a:t>possibilità</a:t>
            </a:r>
            <a:r>
              <a:rPr lang="en-US" sz="2000" dirty="0">
                <a:latin typeface="Uni Neue Regular" pitchFamily="2" charset="0"/>
              </a:rPr>
              <a:t> di </a:t>
            </a:r>
            <a:r>
              <a:rPr lang="en-US" sz="2000" dirty="0" err="1">
                <a:latin typeface="Uni Neue Regular" pitchFamily="2" charset="0"/>
              </a:rPr>
              <a:t>creare</a:t>
            </a:r>
            <a:r>
              <a:rPr lang="en-US" sz="2000" dirty="0">
                <a:latin typeface="Uni Neue Regular" pitchFamily="2" charset="0"/>
              </a:rPr>
              <a:t> </a:t>
            </a:r>
            <a:r>
              <a:rPr lang="en-US" sz="2000" dirty="0" err="1">
                <a:latin typeface="Uni Neue Regular" pitchFamily="2" charset="0"/>
              </a:rPr>
              <a:t>liste</a:t>
            </a:r>
            <a:r>
              <a:rPr lang="en-US" sz="2000" dirty="0">
                <a:latin typeface="Uni Neue Regular" pitchFamily="2" charset="0"/>
              </a:rPr>
              <a:t> sempre </a:t>
            </a:r>
            <a:r>
              <a:rPr lang="en-US" sz="2000" dirty="0" err="1">
                <a:latin typeface="Uni Neue Regular" pitchFamily="2" charset="0"/>
              </a:rPr>
              <a:t>aggiornate</a:t>
            </a:r>
            <a:r>
              <a:rPr lang="en-US" sz="2000" dirty="0">
                <a:latin typeface="Uni Neue Regular" pitchFamily="2" charset="0"/>
              </a:rPr>
              <a:t>, </a:t>
            </a:r>
            <a:r>
              <a:rPr lang="en-US" sz="2000" dirty="0" err="1">
                <a:latin typeface="Uni Neue Regular" pitchFamily="2" charset="0"/>
              </a:rPr>
              <a:t>basate</a:t>
            </a:r>
            <a:r>
              <a:rPr lang="en-US" sz="2000" dirty="0">
                <a:latin typeface="Uni Neue Regular" pitchFamily="2" charset="0"/>
              </a:rPr>
              <a:t> </a:t>
            </a:r>
            <a:r>
              <a:rPr lang="en-US" sz="2000" dirty="0" err="1">
                <a:latin typeface="Uni Neue Regular" pitchFamily="2" charset="0"/>
              </a:rPr>
              <a:t>sugli</a:t>
            </a:r>
            <a:r>
              <a:rPr lang="en-US" sz="2000" dirty="0">
                <a:latin typeface="Uni Neue Regular" pitchFamily="2" charset="0"/>
              </a:rPr>
              <a:t> </a:t>
            </a:r>
            <a:r>
              <a:rPr lang="en-US" sz="2000" dirty="0" err="1">
                <a:latin typeface="Uni Neue Regular" pitchFamily="2" charset="0"/>
              </a:rPr>
              <a:t>effettivi</a:t>
            </a:r>
            <a:r>
              <a:rPr lang="en-US" sz="2000" dirty="0">
                <a:latin typeface="Uni Neue Regular" pitchFamily="2" charset="0"/>
              </a:rPr>
              <a:t> </a:t>
            </a:r>
            <a:r>
              <a:rPr lang="en-US" sz="2000" dirty="0" err="1">
                <a:latin typeface="Uni Neue Regular" pitchFamily="2" charset="0"/>
              </a:rPr>
              <a:t>interessi</a:t>
            </a:r>
            <a:r>
              <a:rPr lang="en-US" sz="2000" dirty="0">
                <a:latin typeface="Uni Neue Regular" pitchFamily="2" charset="0"/>
              </a:rPr>
              <a:t> </a:t>
            </a:r>
            <a:r>
              <a:rPr lang="en-US" sz="2000" dirty="0" err="1">
                <a:latin typeface="Uni Neue Regular" pitchFamily="2" charset="0"/>
              </a:rPr>
              <a:t>degli</a:t>
            </a:r>
            <a:r>
              <a:rPr lang="en-US" sz="2000" dirty="0">
                <a:latin typeface="Uni Neue Regular" pitchFamily="2" charset="0"/>
              </a:rPr>
              <a:t> </a:t>
            </a:r>
            <a:r>
              <a:rPr lang="en-US" sz="2000" dirty="0" err="1">
                <a:latin typeface="Uni Neue Regular" pitchFamily="2" charset="0"/>
              </a:rPr>
              <a:t>utenti</a:t>
            </a:r>
            <a:r>
              <a:rPr lang="en-US" sz="2000" dirty="0">
                <a:latin typeface="Uni Neue Regular" pitchFamily="2" charset="0"/>
              </a:rPr>
              <a:t>. </a:t>
            </a:r>
            <a:r>
              <a:rPr lang="en-US" sz="2000" dirty="0" err="1">
                <a:latin typeface="Uni Neue Regular" pitchFamily="2" charset="0"/>
              </a:rPr>
              <a:t>Così</a:t>
            </a:r>
            <a:r>
              <a:rPr lang="en-US" sz="2000" dirty="0">
                <a:latin typeface="Uni Neue Regular" pitchFamily="2" charset="0"/>
              </a:rPr>
              <a:t>, </a:t>
            </a:r>
            <a:r>
              <a:rPr lang="en-US" sz="2000" dirty="0" err="1">
                <a:latin typeface="Uni Neue Regular" pitchFamily="2" charset="0"/>
              </a:rPr>
              <a:t>posso</a:t>
            </a:r>
            <a:r>
              <a:rPr lang="en-US" sz="2000" dirty="0">
                <a:latin typeface="Uni Neue Regular" pitchFamily="2" charset="0"/>
              </a:rPr>
              <a:t> sempre </a:t>
            </a:r>
            <a:r>
              <a:rPr lang="en-US" sz="2000" dirty="0" err="1">
                <a:latin typeface="Uni Neue Regular" pitchFamily="2" charset="0"/>
              </a:rPr>
              <a:t>consegnare</a:t>
            </a:r>
            <a:r>
              <a:rPr lang="en-US" sz="2000" dirty="0">
                <a:latin typeface="Uni Neue Regular" pitchFamily="2" charset="0"/>
              </a:rPr>
              <a:t> il </a:t>
            </a:r>
            <a:r>
              <a:rPr lang="en-US" sz="2000" dirty="0" err="1">
                <a:latin typeface="Uni Neue Regular" pitchFamily="2" charset="0"/>
              </a:rPr>
              <a:t>contenuto</a:t>
            </a:r>
            <a:r>
              <a:rPr lang="en-US" sz="2000" dirty="0">
                <a:latin typeface="Uni Neue Regular" pitchFamily="2" charset="0"/>
              </a:rPr>
              <a:t> giusto al </a:t>
            </a:r>
            <a:r>
              <a:rPr lang="en-US" sz="2000" dirty="0" err="1">
                <a:latin typeface="Uni Neue Regular" pitchFamily="2" charset="0"/>
              </a:rPr>
              <a:t>cliente</a:t>
            </a:r>
            <a:r>
              <a:rPr lang="en-US" sz="2000" dirty="0">
                <a:latin typeface="Uni Neue Regular" pitchFamily="2" charset="0"/>
              </a:rPr>
              <a:t> giusto </a:t>
            </a:r>
            <a:r>
              <a:rPr lang="en-US" sz="2000" dirty="0" err="1">
                <a:latin typeface="Uni Neue Regular" pitchFamily="2" charset="0"/>
              </a:rPr>
              <a:t>nel</a:t>
            </a:r>
            <a:r>
              <a:rPr lang="en-US" sz="2000" dirty="0">
                <a:latin typeface="Uni Neue Regular" pitchFamily="2" charset="0"/>
              </a:rPr>
              <a:t> </a:t>
            </a:r>
            <a:r>
              <a:rPr lang="en-US" sz="2000" dirty="0" err="1">
                <a:latin typeface="Uni Neue Regular" pitchFamily="2" charset="0"/>
              </a:rPr>
              <a:t>momento</a:t>
            </a:r>
            <a:r>
              <a:rPr lang="en-US" sz="2000" dirty="0">
                <a:latin typeface="Uni Neue Regular" pitchFamily="2" charset="0"/>
              </a:rPr>
              <a:t> giusto. 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200" dirty="0"/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383165791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Connettore 1 7">
            <a:extLst>
              <a:ext uri="{FF2B5EF4-FFF2-40B4-BE49-F238E27FC236}">
                <a16:creationId xmlns:a16="http://schemas.microsoft.com/office/drawing/2014/main" id="{B604C8EC-3A77-604C-9304-F1750AC3D2D4}"/>
              </a:ext>
            </a:extLst>
          </p:cNvPr>
          <p:cNvCxnSpPr/>
          <p:nvPr/>
        </p:nvCxnSpPr>
        <p:spPr>
          <a:xfrm>
            <a:off x="6096000" y="0"/>
            <a:ext cx="0" cy="6858000"/>
          </a:xfrm>
          <a:prstGeom prst="line">
            <a:avLst/>
          </a:prstGeom>
          <a:ln w="19050">
            <a:solidFill>
              <a:srgbClr val="FF005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513FC282-7A86-344A-8470-035EF15768EB}"/>
              </a:ext>
            </a:extLst>
          </p:cNvPr>
          <p:cNvSpPr txBox="1"/>
          <p:nvPr/>
        </p:nvSpPr>
        <p:spPr>
          <a:xfrm>
            <a:off x="1543050" y="0"/>
            <a:ext cx="366318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000" dirty="0">
                <a:latin typeface="Uni Neue Regular" pitchFamily="2" charset="0"/>
              </a:rPr>
              <a:t>KPI DI CARATTERE GENERALE </a:t>
            </a:r>
          </a:p>
        </p:txBody>
      </p:sp>
      <p:sp>
        <p:nvSpPr>
          <p:cNvPr id="12" name="CasellaDiTesto 11">
            <a:extLst>
              <a:ext uri="{FF2B5EF4-FFF2-40B4-BE49-F238E27FC236}">
                <a16:creationId xmlns:a16="http://schemas.microsoft.com/office/drawing/2014/main" id="{81B45ACF-B659-C844-B4B9-6A576957B10D}"/>
              </a:ext>
            </a:extLst>
          </p:cNvPr>
          <p:cNvSpPr txBox="1"/>
          <p:nvPr/>
        </p:nvSpPr>
        <p:spPr>
          <a:xfrm>
            <a:off x="0" y="496668"/>
            <a:ext cx="60960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it-IT" dirty="0">
                <a:latin typeface="Uni Neue Regular" pitchFamily="2" charset="0"/>
              </a:rPr>
              <a:t>Fatturato prodotto dalle attività di vendita</a:t>
            </a:r>
          </a:p>
          <a:p>
            <a:pPr marL="285750" indent="-285750">
              <a:buFontTx/>
              <a:buChar char="-"/>
            </a:pPr>
            <a:r>
              <a:rPr lang="it-IT" dirty="0">
                <a:latin typeface="Uni Neue Regular" pitchFamily="2" charset="0"/>
              </a:rPr>
              <a:t>Costo legato all’acquisizione dei contatti</a:t>
            </a:r>
          </a:p>
          <a:p>
            <a:pPr marL="285750" indent="-285750">
              <a:buFontTx/>
              <a:buChar char="-"/>
            </a:pPr>
            <a:r>
              <a:rPr lang="it-IT" dirty="0">
                <a:latin typeface="Uni Neue Regular" pitchFamily="2" charset="0"/>
              </a:rPr>
              <a:t>Valore del cliente sul medio e lungo periodo</a:t>
            </a:r>
          </a:p>
          <a:p>
            <a:pPr marL="285750" indent="-285750">
              <a:buFontTx/>
              <a:buChar char="-"/>
            </a:pPr>
            <a:r>
              <a:rPr lang="it-IT" dirty="0">
                <a:latin typeface="Uni Neue Regular" pitchFamily="2" charset="0"/>
              </a:rPr>
              <a:t>ROI</a:t>
            </a:r>
          </a:p>
          <a:p>
            <a:pPr marL="285750" indent="-285750">
              <a:buFontTx/>
              <a:buChar char="-"/>
            </a:pPr>
            <a:r>
              <a:rPr lang="it-IT" dirty="0">
                <a:latin typeface="Uni Neue Regular" pitchFamily="2" charset="0"/>
              </a:rPr>
              <a:t>Rapporto tra volume del traffico e numero </a:t>
            </a:r>
            <a:r>
              <a:rPr lang="it-IT" dirty="0" err="1">
                <a:latin typeface="Uni Neue Regular" pitchFamily="2" charset="0"/>
              </a:rPr>
              <a:t>lead</a:t>
            </a:r>
            <a:r>
              <a:rPr lang="it-IT" dirty="0">
                <a:latin typeface="Uni Neue Regular" pitchFamily="2" charset="0"/>
              </a:rPr>
              <a:t> generati</a:t>
            </a:r>
          </a:p>
          <a:p>
            <a:pPr marL="285750" indent="-285750">
              <a:buFontTx/>
              <a:buChar char="-"/>
            </a:pPr>
            <a:r>
              <a:rPr lang="it-IT" dirty="0">
                <a:latin typeface="Uni Neue Regular" pitchFamily="2" charset="0"/>
              </a:rPr>
              <a:t>Rapporto tra </a:t>
            </a:r>
            <a:r>
              <a:rPr lang="it-IT" dirty="0" err="1">
                <a:latin typeface="Uni Neue Regular" pitchFamily="2" charset="0"/>
              </a:rPr>
              <a:t>lead</a:t>
            </a:r>
            <a:r>
              <a:rPr lang="it-IT" dirty="0">
                <a:latin typeface="Uni Neue Regular" pitchFamily="2" charset="0"/>
              </a:rPr>
              <a:t> e clienti effettivi </a:t>
            </a:r>
          </a:p>
          <a:p>
            <a:pPr marL="285750" indent="-285750">
              <a:buFontTx/>
              <a:buChar char="-"/>
            </a:pPr>
            <a:r>
              <a:rPr lang="it-IT" dirty="0">
                <a:latin typeface="Uni Neue Regular" pitchFamily="2" charset="0"/>
              </a:rPr>
              <a:t>Numero di conversioni rispetto a ciascuna </a:t>
            </a:r>
            <a:r>
              <a:rPr lang="it-IT" dirty="0" err="1">
                <a:latin typeface="Uni Neue Regular" pitchFamily="2" charset="0"/>
              </a:rPr>
              <a:t>landing</a:t>
            </a:r>
            <a:r>
              <a:rPr lang="it-IT" dirty="0">
                <a:latin typeface="Uni Neue Regular" pitchFamily="2" charset="0"/>
              </a:rPr>
              <a:t> page</a:t>
            </a:r>
          </a:p>
          <a:p>
            <a:pPr marL="285750" indent="-285750">
              <a:buFontTx/>
              <a:buChar char="-"/>
            </a:pPr>
            <a:endParaRPr lang="it-IT" dirty="0"/>
          </a:p>
        </p:txBody>
      </p:sp>
      <p:sp>
        <p:nvSpPr>
          <p:cNvPr id="13" name="CasellaDiTesto 12">
            <a:extLst>
              <a:ext uri="{FF2B5EF4-FFF2-40B4-BE49-F238E27FC236}">
                <a16:creationId xmlns:a16="http://schemas.microsoft.com/office/drawing/2014/main" id="{0166B00A-81D8-1842-B16A-9F48856DF8FC}"/>
              </a:ext>
            </a:extLst>
          </p:cNvPr>
          <p:cNvSpPr txBox="1"/>
          <p:nvPr/>
        </p:nvSpPr>
        <p:spPr>
          <a:xfrm>
            <a:off x="7173619" y="0"/>
            <a:ext cx="449353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000" dirty="0">
                <a:latin typeface="Uni Neue Regular" pitchFamily="2" charset="0"/>
              </a:rPr>
              <a:t>KPI RELATIVI ALL’E-MAIL MARKETING</a:t>
            </a:r>
          </a:p>
        </p:txBody>
      </p:sp>
      <p:sp>
        <p:nvSpPr>
          <p:cNvPr id="14" name="CasellaDiTesto 13">
            <a:extLst>
              <a:ext uri="{FF2B5EF4-FFF2-40B4-BE49-F238E27FC236}">
                <a16:creationId xmlns:a16="http://schemas.microsoft.com/office/drawing/2014/main" id="{4DD360E3-0C04-654A-AC9A-DFB7E01409E6}"/>
              </a:ext>
            </a:extLst>
          </p:cNvPr>
          <p:cNvSpPr txBox="1"/>
          <p:nvPr/>
        </p:nvSpPr>
        <p:spPr>
          <a:xfrm>
            <a:off x="6096000" y="500063"/>
            <a:ext cx="60960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it-IT" dirty="0">
                <a:latin typeface="Uni Neue Regular" pitchFamily="2" charset="0"/>
              </a:rPr>
              <a:t>Open rate</a:t>
            </a:r>
          </a:p>
          <a:p>
            <a:pPr marL="285750" indent="-285750">
              <a:buFontTx/>
              <a:buChar char="-"/>
            </a:pPr>
            <a:r>
              <a:rPr lang="it-IT" dirty="0">
                <a:latin typeface="Uni Neue Regular" pitchFamily="2" charset="0"/>
              </a:rPr>
              <a:t>CTR</a:t>
            </a:r>
          </a:p>
          <a:p>
            <a:pPr marL="285750" indent="-285750">
              <a:buFontTx/>
              <a:buChar char="-"/>
            </a:pPr>
            <a:r>
              <a:rPr lang="it-IT" dirty="0" err="1">
                <a:latin typeface="Uni Neue Regular" pitchFamily="2" charset="0"/>
              </a:rPr>
              <a:t>Unsubscription</a:t>
            </a:r>
            <a:r>
              <a:rPr lang="it-IT" dirty="0">
                <a:latin typeface="Uni Neue Regular" pitchFamily="2" charset="0"/>
              </a:rPr>
              <a:t> rate</a:t>
            </a:r>
          </a:p>
          <a:p>
            <a:pPr marL="285750" indent="-285750">
              <a:buFontTx/>
              <a:buChar char="-"/>
            </a:pPr>
            <a:r>
              <a:rPr lang="it-IT" dirty="0" err="1">
                <a:latin typeface="Uni Neue Regular" pitchFamily="2" charset="0"/>
              </a:rPr>
              <a:t>Bounce</a:t>
            </a:r>
            <a:endParaRPr lang="it-IT" dirty="0">
              <a:latin typeface="Uni Neue Regular" pitchFamily="2" charset="0"/>
            </a:endParaRPr>
          </a:p>
          <a:p>
            <a:endParaRPr lang="it-IT" dirty="0"/>
          </a:p>
        </p:txBody>
      </p:sp>
      <p:sp>
        <p:nvSpPr>
          <p:cNvPr id="15" name="CasellaDiTesto 14">
            <a:extLst>
              <a:ext uri="{FF2B5EF4-FFF2-40B4-BE49-F238E27FC236}">
                <a16:creationId xmlns:a16="http://schemas.microsoft.com/office/drawing/2014/main" id="{2319EB71-02E1-1541-BBF8-E3EE874217F7}"/>
              </a:ext>
            </a:extLst>
          </p:cNvPr>
          <p:cNvSpPr txBox="1"/>
          <p:nvPr/>
        </p:nvSpPr>
        <p:spPr>
          <a:xfrm>
            <a:off x="1361911" y="3255112"/>
            <a:ext cx="366959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000" dirty="0">
                <a:latin typeface="Uni Neue Regular" pitchFamily="2" charset="0"/>
              </a:rPr>
              <a:t>KPI RELATIVI AI SOCIAL MEDIA</a:t>
            </a:r>
          </a:p>
        </p:txBody>
      </p:sp>
      <p:sp>
        <p:nvSpPr>
          <p:cNvPr id="16" name="CasellaDiTesto 15">
            <a:extLst>
              <a:ext uri="{FF2B5EF4-FFF2-40B4-BE49-F238E27FC236}">
                <a16:creationId xmlns:a16="http://schemas.microsoft.com/office/drawing/2014/main" id="{1026A427-D431-7E45-8D9D-E2786F52212E}"/>
              </a:ext>
            </a:extLst>
          </p:cNvPr>
          <p:cNvSpPr txBox="1"/>
          <p:nvPr/>
        </p:nvSpPr>
        <p:spPr>
          <a:xfrm>
            <a:off x="200025" y="4029075"/>
            <a:ext cx="3268844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it-IT" dirty="0">
                <a:latin typeface="Uni Neue Regular" pitchFamily="2" charset="0"/>
              </a:rPr>
              <a:t>Numero di articoli pubblicati</a:t>
            </a:r>
          </a:p>
          <a:p>
            <a:pPr marL="285750" indent="-285750">
              <a:buFontTx/>
              <a:buChar char="-"/>
            </a:pPr>
            <a:r>
              <a:rPr lang="it-IT" dirty="0">
                <a:latin typeface="Uni Neue Regular" pitchFamily="2" charset="0"/>
              </a:rPr>
              <a:t>Condivisioni</a:t>
            </a:r>
          </a:p>
          <a:p>
            <a:pPr marL="285750" indent="-285750">
              <a:buFontTx/>
              <a:buChar char="-"/>
            </a:pPr>
            <a:r>
              <a:rPr lang="it-IT" dirty="0">
                <a:latin typeface="Uni Neue Regular" pitchFamily="2" charset="0"/>
              </a:rPr>
              <a:t>Commenti</a:t>
            </a:r>
          </a:p>
          <a:p>
            <a:pPr marL="285750" indent="-285750">
              <a:buFontTx/>
              <a:buChar char="-"/>
            </a:pPr>
            <a:r>
              <a:rPr lang="it-IT" dirty="0">
                <a:latin typeface="Uni Neue Regular" pitchFamily="2" charset="0"/>
              </a:rPr>
              <a:t>Conversioni</a:t>
            </a:r>
          </a:p>
          <a:p>
            <a:pPr marL="285750" indent="-285750">
              <a:buFontTx/>
              <a:buChar char="-"/>
            </a:pPr>
            <a:r>
              <a:rPr lang="it-IT" dirty="0">
                <a:latin typeface="Uni Neue Regular" pitchFamily="2" charset="0"/>
              </a:rPr>
              <a:t>Recensioni scritte dai clienti</a:t>
            </a:r>
          </a:p>
          <a:p>
            <a:pPr marL="285750" indent="-285750">
              <a:buFontTx/>
              <a:buChar char="-"/>
            </a:pPr>
            <a:r>
              <a:rPr lang="it-IT" dirty="0">
                <a:latin typeface="Uni Neue Regular" pitchFamily="2" charset="0"/>
              </a:rPr>
              <a:t>Menzioni ottenute </a:t>
            </a:r>
          </a:p>
          <a:p>
            <a:pPr marL="285750" indent="-285750">
              <a:buFontTx/>
              <a:buChar char="-"/>
            </a:pPr>
            <a:r>
              <a:rPr lang="it-IT" dirty="0">
                <a:latin typeface="Uni Neue Regular" pitchFamily="2" charset="0"/>
              </a:rPr>
              <a:t>Costo per </a:t>
            </a:r>
            <a:r>
              <a:rPr lang="it-IT" dirty="0" err="1">
                <a:latin typeface="Uni Neue Regular" pitchFamily="2" charset="0"/>
              </a:rPr>
              <a:t>lead</a:t>
            </a:r>
            <a:r>
              <a:rPr lang="it-IT" dirty="0">
                <a:latin typeface="Uni Neue Regular" pitchFamily="2" charset="0"/>
              </a:rPr>
              <a:t> e per vendita</a:t>
            </a:r>
          </a:p>
        </p:txBody>
      </p:sp>
      <p:sp>
        <p:nvSpPr>
          <p:cNvPr id="17" name="CasellaDiTesto 16">
            <a:extLst>
              <a:ext uri="{FF2B5EF4-FFF2-40B4-BE49-F238E27FC236}">
                <a16:creationId xmlns:a16="http://schemas.microsoft.com/office/drawing/2014/main" id="{BF8F27E4-BAE6-1D43-839E-819A4CC8DA1F}"/>
              </a:ext>
            </a:extLst>
          </p:cNvPr>
          <p:cNvSpPr txBox="1"/>
          <p:nvPr/>
        </p:nvSpPr>
        <p:spPr>
          <a:xfrm>
            <a:off x="7091064" y="2338803"/>
            <a:ext cx="465864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000" dirty="0">
                <a:latin typeface="Uni Neue Regular" pitchFamily="2" charset="0"/>
              </a:rPr>
              <a:t>KPI RELATIVI AL CONTENT MARKETING</a:t>
            </a:r>
          </a:p>
        </p:txBody>
      </p:sp>
      <p:sp>
        <p:nvSpPr>
          <p:cNvPr id="18" name="CasellaDiTesto 17">
            <a:extLst>
              <a:ext uri="{FF2B5EF4-FFF2-40B4-BE49-F238E27FC236}">
                <a16:creationId xmlns:a16="http://schemas.microsoft.com/office/drawing/2014/main" id="{188EAD18-9453-E04A-8EF3-043B10ED4B4F}"/>
              </a:ext>
            </a:extLst>
          </p:cNvPr>
          <p:cNvSpPr txBox="1"/>
          <p:nvPr/>
        </p:nvSpPr>
        <p:spPr>
          <a:xfrm>
            <a:off x="6096000" y="3055057"/>
            <a:ext cx="6096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it-IT" dirty="0">
                <a:latin typeface="Uni Neue Regular" pitchFamily="2" charset="0"/>
              </a:rPr>
              <a:t>Traffico sul sito web</a:t>
            </a:r>
          </a:p>
          <a:p>
            <a:pPr marL="285750" indent="-285750">
              <a:buFontTx/>
              <a:buChar char="-"/>
            </a:pPr>
            <a:r>
              <a:rPr lang="it-IT" dirty="0">
                <a:latin typeface="Uni Neue Regular" pitchFamily="2" charset="0"/>
              </a:rPr>
              <a:t>Tempo medio delle visite</a:t>
            </a:r>
          </a:p>
          <a:p>
            <a:pPr marL="285750" indent="-285750">
              <a:buFontTx/>
              <a:buChar char="-"/>
            </a:pPr>
            <a:r>
              <a:rPr lang="it-IT" dirty="0">
                <a:latin typeface="Uni Neue Regular" pitchFamily="2" charset="0"/>
              </a:rPr>
              <a:t>Conversioni rispetto alle CTA incluse nei contenuti</a:t>
            </a:r>
          </a:p>
          <a:p>
            <a:pPr marL="285750" indent="-285750">
              <a:buFontTx/>
              <a:buChar char="-"/>
            </a:pPr>
            <a:r>
              <a:rPr lang="it-IT" dirty="0">
                <a:latin typeface="Uni Neue Regular" pitchFamily="2" charset="0"/>
              </a:rPr>
              <a:t>Lead generati</a:t>
            </a:r>
          </a:p>
        </p:txBody>
      </p:sp>
      <p:sp>
        <p:nvSpPr>
          <p:cNvPr id="19" name="CasellaDiTesto 18">
            <a:extLst>
              <a:ext uri="{FF2B5EF4-FFF2-40B4-BE49-F238E27FC236}">
                <a16:creationId xmlns:a16="http://schemas.microsoft.com/office/drawing/2014/main" id="{F2D1DD3E-E506-C546-B89A-8CDE8D947679}"/>
              </a:ext>
            </a:extLst>
          </p:cNvPr>
          <p:cNvSpPr txBox="1"/>
          <p:nvPr/>
        </p:nvSpPr>
        <p:spPr>
          <a:xfrm>
            <a:off x="7280218" y="4857750"/>
            <a:ext cx="428033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000" dirty="0">
                <a:latin typeface="Uni Neue Regular" pitchFamily="2" charset="0"/>
              </a:rPr>
              <a:t>KPI RELATIVI AI DISPOSITIVI MOBILI</a:t>
            </a:r>
          </a:p>
        </p:txBody>
      </p:sp>
      <p:sp>
        <p:nvSpPr>
          <p:cNvPr id="20" name="CasellaDiTesto 19">
            <a:extLst>
              <a:ext uri="{FF2B5EF4-FFF2-40B4-BE49-F238E27FC236}">
                <a16:creationId xmlns:a16="http://schemas.microsoft.com/office/drawing/2014/main" id="{45590BC8-D739-524F-8AE9-D989DE1E9F0F}"/>
              </a:ext>
            </a:extLst>
          </p:cNvPr>
          <p:cNvSpPr txBox="1"/>
          <p:nvPr/>
        </p:nvSpPr>
        <p:spPr>
          <a:xfrm>
            <a:off x="6096000" y="5460235"/>
            <a:ext cx="6096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it-IT" dirty="0">
                <a:latin typeface="Uni Neue Regular" pitchFamily="2" charset="0"/>
              </a:rPr>
              <a:t>Volume complessivo del traffico mobile</a:t>
            </a:r>
          </a:p>
          <a:p>
            <a:pPr marL="285750" indent="-285750">
              <a:buFontTx/>
              <a:buChar char="-"/>
            </a:pPr>
            <a:r>
              <a:rPr lang="it-IT" dirty="0">
                <a:latin typeface="Uni Neue Regular" pitchFamily="2" charset="0"/>
              </a:rPr>
              <a:t>Numero e-mail aperte sui dispositivi mobili</a:t>
            </a:r>
          </a:p>
          <a:p>
            <a:pPr marL="285750" indent="-285750">
              <a:buFontTx/>
              <a:buChar char="-"/>
            </a:pPr>
            <a:r>
              <a:rPr lang="it-IT" dirty="0">
                <a:latin typeface="Uni Neue Regular" pitchFamily="2" charset="0"/>
              </a:rPr>
              <a:t>numero di nuovi utenti acquisiti dai dispositivi mobili</a:t>
            </a:r>
          </a:p>
          <a:p>
            <a:pPr marL="285750" indent="-285750">
              <a:buFontTx/>
              <a:buChar char="-"/>
            </a:pPr>
            <a:r>
              <a:rPr lang="it-IT" dirty="0">
                <a:latin typeface="Uni Neue Regular" pitchFamily="2" charset="0"/>
              </a:rPr>
              <a:t>Frequenza delle visite effettuate tramite dispositivi mobili</a:t>
            </a:r>
          </a:p>
        </p:txBody>
      </p:sp>
      <p:cxnSp>
        <p:nvCxnSpPr>
          <p:cNvPr id="23" name="Connettore 1 22">
            <a:extLst>
              <a:ext uri="{FF2B5EF4-FFF2-40B4-BE49-F238E27FC236}">
                <a16:creationId xmlns:a16="http://schemas.microsoft.com/office/drawing/2014/main" id="{06E6BF57-4D51-C34A-9EA9-CCEF90F690DD}"/>
              </a:ext>
            </a:extLst>
          </p:cNvPr>
          <p:cNvCxnSpPr/>
          <p:nvPr/>
        </p:nvCxnSpPr>
        <p:spPr>
          <a:xfrm>
            <a:off x="6096000" y="2286001"/>
            <a:ext cx="6096000" cy="0"/>
          </a:xfrm>
          <a:prstGeom prst="line">
            <a:avLst/>
          </a:prstGeom>
          <a:ln w="19050">
            <a:solidFill>
              <a:srgbClr val="FF005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Connettore 1 24">
            <a:extLst>
              <a:ext uri="{FF2B5EF4-FFF2-40B4-BE49-F238E27FC236}">
                <a16:creationId xmlns:a16="http://schemas.microsoft.com/office/drawing/2014/main" id="{F8533C38-ECEF-4748-98BA-B1E6A5E86B71}"/>
              </a:ext>
            </a:extLst>
          </p:cNvPr>
          <p:cNvCxnSpPr/>
          <p:nvPr/>
        </p:nvCxnSpPr>
        <p:spPr>
          <a:xfrm>
            <a:off x="6096000" y="4857750"/>
            <a:ext cx="6096000" cy="0"/>
          </a:xfrm>
          <a:prstGeom prst="line">
            <a:avLst/>
          </a:prstGeom>
          <a:ln w="19050">
            <a:solidFill>
              <a:srgbClr val="FF005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Connettore 1 26">
            <a:extLst>
              <a:ext uri="{FF2B5EF4-FFF2-40B4-BE49-F238E27FC236}">
                <a16:creationId xmlns:a16="http://schemas.microsoft.com/office/drawing/2014/main" id="{262E6CC5-9A89-6E45-B4F4-468FC1F66541}"/>
              </a:ext>
            </a:extLst>
          </p:cNvPr>
          <p:cNvCxnSpPr/>
          <p:nvPr/>
        </p:nvCxnSpPr>
        <p:spPr>
          <a:xfrm>
            <a:off x="0" y="3046988"/>
            <a:ext cx="6096000" cy="0"/>
          </a:xfrm>
          <a:prstGeom prst="line">
            <a:avLst/>
          </a:prstGeom>
          <a:ln w="19050">
            <a:solidFill>
              <a:srgbClr val="FF005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5082968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CBB2B1F0-0DD6-4744-9A46-7A344FB48E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52D502E5-F6B4-4D58-B4AE-FC466FF15E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65953" y="2899927"/>
            <a:ext cx="10451592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9DECDBF4-02B6-4BB4-B65B-B8107AD6A9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841248" y="2776031"/>
            <a:ext cx="1873457" cy="13716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21C2B179-C72B-2444-BAE2-EBD03C4688A3}"/>
              </a:ext>
            </a:extLst>
          </p:cNvPr>
          <p:cNvSpPr txBox="1"/>
          <p:nvPr/>
        </p:nvSpPr>
        <p:spPr>
          <a:xfrm>
            <a:off x="841248" y="3337269"/>
            <a:ext cx="10509504" cy="290568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200" dirty="0">
                <a:latin typeface="Uni Neue Regular" pitchFamily="2" charset="0"/>
              </a:rPr>
              <a:t>A/B TEST: 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000" dirty="0">
              <a:latin typeface="Uni Neue Regular" pitchFamily="2" charset="0"/>
            </a:endParaRPr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latin typeface="Uni Neue Regular" pitchFamily="2" charset="0"/>
              </a:rPr>
              <a:t>Della landing page </a:t>
            </a:r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 err="1">
                <a:latin typeface="Uni Neue Regular" pitchFamily="2" charset="0"/>
              </a:rPr>
              <a:t>Dell’offerta</a:t>
            </a:r>
            <a:r>
              <a:rPr lang="en-US" sz="2000" dirty="0">
                <a:latin typeface="Uni Neue Regular" pitchFamily="2" charset="0"/>
              </a:rPr>
              <a:t> e </a:t>
            </a:r>
            <a:r>
              <a:rPr lang="en-US" sz="2000" dirty="0" err="1">
                <a:latin typeface="Uni Neue Regular" pitchFamily="2" charset="0"/>
              </a:rPr>
              <a:t>della</a:t>
            </a:r>
            <a:r>
              <a:rPr lang="en-US" sz="2000" dirty="0">
                <a:latin typeface="Uni Neue Regular" pitchFamily="2" charset="0"/>
              </a:rPr>
              <a:t> CTA (</a:t>
            </a:r>
            <a:r>
              <a:rPr lang="en-US" sz="2000" dirty="0" err="1">
                <a:latin typeface="Uni Neue Regular" pitchFamily="2" charset="0"/>
              </a:rPr>
              <a:t>devono</a:t>
            </a:r>
            <a:r>
              <a:rPr lang="en-US" sz="2000" dirty="0">
                <a:latin typeface="Uni Neue Regular" pitchFamily="2" charset="0"/>
              </a:rPr>
              <a:t> </a:t>
            </a:r>
            <a:r>
              <a:rPr lang="en-US" sz="2000" dirty="0" err="1">
                <a:latin typeface="Uni Neue Regular" pitchFamily="2" charset="0"/>
              </a:rPr>
              <a:t>rispecchiare</a:t>
            </a:r>
            <a:r>
              <a:rPr lang="en-US" sz="2000" dirty="0">
                <a:latin typeface="Uni Neue Regular" pitchFamily="2" charset="0"/>
              </a:rPr>
              <a:t> la </a:t>
            </a:r>
            <a:r>
              <a:rPr lang="en-US" sz="2000" dirty="0" err="1">
                <a:latin typeface="Uni Neue Regular" pitchFamily="2" charset="0"/>
              </a:rPr>
              <a:t>risorsa</a:t>
            </a:r>
            <a:r>
              <a:rPr lang="en-US" sz="2000" dirty="0">
                <a:latin typeface="Uni Neue Regular" pitchFamily="2" charset="0"/>
              </a:rPr>
              <a:t> </a:t>
            </a:r>
            <a:r>
              <a:rPr lang="en-US" sz="2000" dirty="0" err="1">
                <a:latin typeface="Uni Neue Regular" pitchFamily="2" charset="0"/>
              </a:rPr>
              <a:t>che</a:t>
            </a:r>
            <a:r>
              <a:rPr lang="en-US" sz="2000" dirty="0">
                <a:latin typeface="Uni Neue Regular" pitchFamily="2" charset="0"/>
              </a:rPr>
              <a:t> ho </a:t>
            </a:r>
            <a:r>
              <a:rPr lang="en-US" sz="2000" dirty="0" err="1">
                <a:latin typeface="Uni Neue Regular" pitchFamily="2" charset="0"/>
              </a:rPr>
              <a:t>utilizzato</a:t>
            </a:r>
            <a:r>
              <a:rPr lang="en-US" sz="2000" dirty="0">
                <a:latin typeface="Uni Neue Regular" pitchFamily="2" charset="0"/>
              </a:rPr>
              <a:t> per </a:t>
            </a:r>
            <a:r>
              <a:rPr lang="en-US" sz="2000" dirty="0" err="1">
                <a:latin typeface="Uni Neue Regular" pitchFamily="2" charset="0"/>
              </a:rPr>
              <a:t>indirizzare</a:t>
            </a:r>
            <a:r>
              <a:rPr lang="en-US" sz="2000" dirty="0">
                <a:latin typeface="Uni Neue Regular" pitchFamily="2" charset="0"/>
              </a:rPr>
              <a:t> il </a:t>
            </a:r>
            <a:r>
              <a:rPr lang="en-US" sz="2000" dirty="0" err="1">
                <a:latin typeface="Uni Neue Regular" pitchFamily="2" charset="0"/>
              </a:rPr>
              <a:t>traffico</a:t>
            </a:r>
            <a:r>
              <a:rPr lang="en-US" sz="2000" dirty="0">
                <a:latin typeface="Uni Neue Regular" pitchFamily="2" charset="0"/>
              </a:rPr>
              <a:t> </a:t>
            </a:r>
            <a:r>
              <a:rPr lang="en-US" sz="2000" dirty="0" err="1">
                <a:latin typeface="Uni Neue Regular" pitchFamily="2" charset="0"/>
              </a:rPr>
              <a:t>lì</a:t>
            </a:r>
            <a:r>
              <a:rPr lang="en-US" sz="2000" dirty="0">
                <a:latin typeface="Uni Neue Regular" pitchFamily="2" charset="0"/>
              </a:rPr>
              <a:t>)</a:t>
            </a:r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latin typeface="Uni Neue Regular" pitchFamily="2" charset="0"/>
              </a:rPr>
              <a:t>Dei </a:t>
            </a:r>
            <a:r>
              <a:rPr lang="en-US" sz="2000" dirty="0" err="1">
                <a:latin typeface="Uni Neue Regular" pitchFamily="2" charset="0"/>
              </a:rPr>
              <a:t>miei</a:t>
            </a:r>
            <a:r>
              <a:rPr lang="en-US" sz="2000" dirty="0">
                <a:latin typeface="Uni Neue Regular" pitchFamily="2" charset="0"/>
              </a:rPr>
              <a:t> </a:t>
            </a:r>
            <a:r>
              <a:rPr lang="en-US" sz="2000" dirty="0" err="1">
                <a:latin typeface="Uni Neue Regular" pitchFamily="2" charset="0"/>
              </a:rPr>
              <a:t>contenuti</a:t>
            </a:r>
            <a:r>
              <a:rPr lang="en-US" sz="2000" dirty="0">
                <a:latin typeface="Uni Neue Regular" pitchFamily="2" charset="0"/>
              </a:rPr>
              <a:t> (se un </a:t>
            </a:r>
            <a:r>
              <a:rPr lang="en-US" sz="2000" dirty="0" err="1">
                <a:latin typeface="Uni Neue Regular" pitchFamily="2" charset="0"/>
              </a:rPr>
              <a:t>contenuto</a:t>
            </a:r>
            <a:r>
              <a:rPr lang="en-US" sz="2000" dirty="0">
                <a:latin typeface="Uni Neue Regular" pitchFamily="2" charset="0"/>
              </a:rPr>
              <a:t> non </a:t>
            </a:r>
            <a:r>
              <a:rPr lang="en-US" sz="2000" dirty="0" err="1">
                <a:latin typeface="Uni Neue Regular" pitchFamily="2" charset="0"/>
              </a:rPr>
              <a:t>funziona</a:t>
            </a:r>
            <a:r>
              <a:rPr lang="en-US" sz="2000" dirty="0">
                <a:latin typeface="Uni Neue Regular" pitchFamily="2" charset="0"/>
              </a:rPr>
              <a:t>, ne </a:t>
            </a:r>
            <a:r>
              <a:rPr lang="en-US" sz="2000" dirty="0" err="1">
                <a:latin typeface="Uni Neue Regular" pitchFamily="2" charset="0"/>
              </a:rPr>
              <a:t>provo</a:t>
            </a:r>
            <a:r>
              <a:rPr lang="en-US" sz="2000" dirty="0">
                <a:latin typeface="Uni Neue Regular" pitchFamily="2" charset="0"/>
              </a:rPr>
              <a:t> un </a:t>
            </a:r>
            <a:r>
              <a:rPr lang="en-US" sz="2000" dirty="0" err="1">
                <a:latin typeface="Uni Neue Regular" pitchFamily="2" charset="0"/>
              </a:rPr>
              <a:t>altro</a:t>
            </a:r>
            <a:r>
              <a:rPr lang="en-US" sz="2000" dirty="0">
                <a:latin typeface="Uni Neue Regular" pitchFamily="2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85459565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CBB2B1F0-0DD6-4744-9A46-7A344FB48E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5892551F-DF45-F741-B705-FE42D84B8E7F}"/>
              </a:ext>
            </a:extLst>
          </p:cNvPr>
          <p:cNvSpPr txBox="1"/>
          <p:nvPr/>
        </p:nvSpPr>
        <p:spPr>
          <a:xfrm>
            <a:off x="841248" y="426720"/>
            <a:ext cx="10506456" cy="1919141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60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PROBLEM SOLVING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52D502E5-F6B4-4D58-B4AE-FC466FF15E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65953" y="2899927"/>
            <a:ext cx="10451592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9DECDBF4-02B6-4BB4-B65B-B8107AD6A9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841248" y="2776031"/>
            <a:ext cx="1873457" cy="13716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4572C412-6535-CF4E-8EEE-27019BF0D6F2}"/>
              </a:ext>
            </a:extLst>
          </p:cNvPr>
          <p:cNvSpPr txBox="1"/>
          <p:nvPr/>
        </p:nvSpPr>
        <p:spPr>
          <a:xfrm>
            <a:off x="841248" y="3337269"/>
            <a:ext cx="10509504" cy="290568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57150">
              <a:lnSpc>
                <a:spcPct val="90000"/>
              </a:lnSpc>
              <a:spcAft>
                <a:spcPts val="600"/>
              </a:spcAft>
            </a:pPr>
            <a:r>
              <a:rPr lang="en-US" sz="1700" dirty="0"/>
              <a:t>Se le mail </a:t>
            </a:r>
            <a:r>
              <a:rPr lang="en-US" sz="1700" dirty="0" err="1"/>
              <a:t>dovessero</a:t>
            </a:r>
            <a:r>
              <a:rPr lang="en-US" sz="1700" dirty="0"/>
              <a:t> </a:t>
            </a:r>
            <a:r>
              <a:rPr lang="en-US" sz="1700" dirty="0" err="1"/>
              <a:t>avere</a:t>
            </a:r>
            <a:r>
              <a:rPr lang="en-US" sz="1700" dirty="0"/>
              <a:t> un </a:t>
            </a:r>
            <a:r>
              <a:rPr lang="en-US" sz="1700" dirty="0" err="1"/>
              <a:t>tasso</a:t>
            </a:r>
            <a:r>
              <a:rPr lang="en-US" sz="1700" dirty="0"/>
              <a:t> di </a:t>
            </a:r>
            <a:r>
              <a:rPr lang="en-US" sz="1700" dirty="0" err="1"/>
              <a:t>conversione</a:t>
            </a:r>
            <a:r>
              <a:rPr lang="en-US" sz="1700" dirty="0"/>
              <a:t> basso… </a:t>
            </a:r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700" dirty="0"/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700" dirty="0" err="1"/>
              <a:t>Eseguirò</a:t>
            </a:r>
            <a:r>
              <a:rPr lang="en-US" sz="1700" dirty="0"/>
              <a:t> un test A/B </a:t>
            </a:r>
            <a:r>
              <a:rPr lang="en-US" sz="1700" dirty="0" err="1"/>
              <a:t>sulla</a:t>
            </a:r>
            <a:r>
              <a:rPr lang="en-US" sz="1700" dirty="0"/>
              <a:t> CTA e </a:t>
            </a:r>
            <a:r>
              <a:rPr lang="en-US" sz="1700" dirty="0" err="1"/>
              <a:t>sul</a:t>
            </a:r>
            <a:r>
              <a:rPr lang="en-US" sz="1700" dirty="0"/>
              <a:t> lead magnet. A </a:t>
            </a:r>
            <a:r>
              <a:rPr lang="en-US" sz="1700" dirty="0" err="1"/>
              <a:t>seconda</a:t>
            </a:r>
            <a:r>
              <a:rPr lang="en-US" sz="1700" dirty="0"/>
              <a:t> del </a:t>
            </a:r>
            <a:r>
              <a:rPr lang="en-US" sz="1700" dirty="0" err="1"/>
              <a:t>risultato</a:t>
            </a:r>
            <a:r>
              <a:rPr lang="en-US" sz="1700" dirty="0"/>
              <a:t>, </a:t>
            </a:r>
            <a:r>
              <a:rPr lang="en-US" sz="1700" dirty="0" err="1"/>
              <a:t>cambierò</a:t>
            </a:r>
            <a:r>
              <a:rPr lang="en-US" sz="1700" dirty="0"/>
              <a:t> la Call To Action e il </a:t>
            </a:r>
            <a:r>
              <a:rPr lang="en-US" sz="1700" dirty="0" err="1"/>
              <a:t>contenuto</a:t>
            </a:r>
            <a:r>
              <a:rPr lang="en-US" sz="1700" dirty="0"/>
              <a:t> </a:t>
            </a:r>
            <a:r>
              <a:rPr lang="en-US" sz="1700" dirty="0" err="1"/>
              <a:t>gratuito</a:t>
            </a:r>
            <a:r>
              <a:rPr lang="en-US" sz="1700" dirty="0"/>
              <a:t> </a:t>
            </a:r>
            <a:r>
              <a:rPr lang="en-US" sz="1700" dirty="0" err="1"/>
              <a:t>offerto</a:t>
            </a:r>
            <a:r>
              <a:rPr lang="en-US" sz="1700" dirty="0"/>
              <a:t>. </a:t>
            </a:r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700" dirty="0" err="1"/>
              <a:t>Analizzerò</a:t>
            </a:r>
            <a:r>
              <a:rPr lang="en-US" sz="1700" dirty="0"/>
              <a:t> </a:t>
            </a:r>
            <a:r>
              <a:rPr lang="en-US" sz="1700" dirty="0" err="1"/>
              <a:t>nuovamente</a:t>
            </a:r>
            <a:r>
              <a:rPr lang="en-US" sz="1700" dirty="0"/>
              <a:t> la </a:t>
            </a:r>
            <a:r>
              <a:rPr lang="en-US" sz="1700" dirty="0" err="1"/>
              <a:t>mia</a:t>
            </a:r>
            <a:r>
              <a:rPr lang="en-US" sz="1700" dirty="0"/>
              <a:t> target audience e </a:t>
            </a:r>
            <a:r>
              <a:rPr lang="en-US" sz="1700" dirty="0" err="1"/>
              <a:t>valuterò</a:t>
            </a:r>
            <a:r>
              <a:rPr lang="en-US" sz="1700" dirty="0"/>
              <a:t> se </a:t>
            </a:r>
            <a:r>
              <a:rPr lang="en-US" sz="1700" dirty="0" err="1"/>
              <a:t>cambiarla</a:t>
            </a:r>
            <a:r>
              <a:rPr lang="en-US" sz="1700" dirty="0"/>
              <a:t>; in </a:t>
            </a:r>
            <a:r>
              <a:rPr lang="en-US" sz="1700" dirty="0" err="1"/>
              <a:t>tal</a:t>
            </a:r>
            <a:r>
              <a:rPr lang="en-US" sz="1700" dirty="0"/>
              <a:t> </a:t>
            </a:r>
            <a:r>
              <a:rPr lang="en-US" sz="1700" dirty="0" err="1"/>
              <a:t>caso</a:t>
            </a:r>
            <a:r>
              <a:rPr lang="en-US" sz="1700" dirty="0"/>
              <a:t>, </a:t>
            </a:r>
            <a:r>
              <a:rPr lang="en-US" sz="1700" dirty="0" err="1"/>
              <a:t>adatterò</a:t>
            </a:r>
            <a:r>
              <a:rPr lang="en-US" sz="1700" dirty="0"/>
              <a:t> </a:t>
            </a:r>
            <a:r>
              <a:rPr lang="en-US" sz="1700" dirty="0" err="1"/>
              <a:t>ogni</a:t>
            </a:r>
            <a:r>
              <a:rPr lang="en-US" sz="1700" dirty="0"/>
              <a:t> </a:t>
            </a:r>
            <a:r>
              <a:rPr lang="en-US" sz="1700" dirty="0" err="1"/>
              <a:t>contenuto</a:t>
            </a:r>
            <a:r>
              <a:rPr lang="en-US" sz="1700" dirty="0"/>
              <a:t> e il tone of voice al </a:t>
            </a:r>
            <a:r>
              <a:rPr lang="en-US" sz="1700" dirty="0" err="1"/>
              <a:t>mio</a:t>
            </a:r>
            <a:r>
              <a:rPr lang="en-US" sz="1700" dirty="0"/>
              <a:t> nuovo </a:t>
            </a:r>
            <a:r>
              <a:rPr lang="en-US" sz="1700" dirty="0" err="1"/>
              <a:t>destinatario</a:t>
            </a:r>
            <a:r>
              <a:rPr lang="en-US" sz="1700" dirty="0"/>
              <a:t>.</a:t>
            </a:r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700" dirty="0" err="1"/>
              <a:t>Farò</a:t>
            </a:r>
            <a:r>
              <a:rPr lang="en-US" sz="1700" dirty="0"/>
              <a:t> test A/B sui </a:t>
            </a:r>
            <a:r>
              <a:rPr lang="en-US" sz="1700" dirty="0" err="1"/>
              <a:t>contenuti</a:t>
            </a:r>
            <a:r>
              <a:rPr lang="en-US" sz="1700" dirty="0"/>
              <a:t> e </a:t>
            </a:r>
            <a:r>
              <a:rPr lang="en-US" sz="1700" dirty="0" err="1"/>
              <a:t>sulle</a:t>
            </a:r>
            <a:r>
              <a:rPr lang="en-US" sz="1700" dirty="0"/>
              <a:t> </a:t>
            </a:r>
            <a:r>
              <a:rPr lang="en-US" sz="1700" dirty="0" err="1"/>
              <a:t>offerte</a:t>
            </a:r>
            <a:r>
              <a:rPr lang="en-US" sz="1700" dirty="0"/>
              <a:t> </a:t>
            </a:r>
            <a:r>
              <a:rPr lang="en-US" sz="1700" dirty="0" err="1"/>
              <a:t>proposti</a:t>
            </a:r>
            <a:r>
              <a:rPr lang="en-US" sz="1700" dirty="0"/>
              <a:t> per </a:t>
            </a:r>
            <a:r>
              <a:rPr lang="en-US" sz="1700" dirty="0" err="1"/>
              <a:t>capire</a:t>
            </a:r>
            <a:r>
              <a:rPr lang="en-US" sz="1700" dirty="0"/>
              <a:t> come </a:t>
            </a:r>
            <a:r>
              <a:rPr lang="en-US" sz="1700" dirty="0" err="1"/>
              <a:t>poterli</a:t>
            </a:r>
            <a:r>
              <a:rPr lang="en-US" sz="1700" dirty="0"/>
              <a:t> </a:t>
            </a:r>
            <a:r>
              <a:rPr lang="en-US" sz="1700" dirty="0" err="1"/>
              <a:t>modificare</a:t>
            </a:r>
            <a:r>
              <a:rPr lang="en-US" sz="1700" dirty="0"/>
              <a:t> per </a:t>
            </a:r>
            <a:r>
              <a:rPr lang="en-US" sz="1700" dirty="0" err="1"/>
              <a:t>ottimizzare</a:t>
            </a:r>
            <a:r>
              <a:rPr lang="en-US" sz="1700" dirty="0"/>
              <a:t> il </a:t>
            </a:r>
            <a:r>
              <a:rPr lang="en-US" sz="1700" dirty="0" err="1"/>
              <a:t>tasso</a:t>
            </a:r>
            <a:r>
              <a:rPr lang="en-US" sz="1700" dirty="0"/>
              <a:t> di </a:t>
            </a:r>
            <a:r>
              <a:rPr lang="en-US" sz="1700" dirty="0" err="1"/>
              <a:t>conversione</a:t>
            </a:r>
            <a:r>
              <a:rPr lang="en-US" sz="1700" dirty="0"/>
              <a:t>. </a:t>
            </a:r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700" dirty="0" err="1"/>
              <a:t>Eseguirò</a:t>
            </a:r>
            <a:r>
              <a:rPr lang="en-US" sz="1700" dirty="0"/>
              <a:t> un test A/B </a:t>
            </a:r>
            <a:r>
              <a:rPr lang="en-US" sz="1700" dirty="0" err="1"/>
              <a:t>sulla</a:t>
            </a:r>
            <a:r>
              <a:rPr lang="en-US" sz="1700" dirty="0"/>
              <a:t> </a:t>
            </a:r>
            <a:r>
              <a:rPr lang="en-US" sz="1700" dirty="0" err="1"/>
              <a:t>mia</a:t>
            </a:r>
            <a:r>
              <a:rPr lang="en-US" sz="1700" dirty="0"/>
              <a:t> landing page; </a:t>
            </a:r>
            <a:r>
              <a:rPr lang="en-US" sz="1700" dirty="0" err="1"/>
              <a:t>controllerò</a:t>
            </a:r>
            <a:r>
              <a:rPr lang="en-US" sz="1700" dirty="0"/>
              <a:t> </a:t>
            </a:r>
            <a:r>
              <a:rPr lang="en-US" sz="1700" dirty="0" err="1"/>
              <a:t>che</a:t>
            </a:r>
            <a:r>
              <a:rPr lang="en-US" sz="1700" dirty="0"/>
              <a:t> il </a:t>
            </a:r>
            <a:r>
              <a:rPr lang="en-US" sz="1700" dirty="0" err="1"/>
              <a:t>sito</a:t>
            </a:r>
            <a:r>
              <a:rPr lang="en-US" sz="1700" dirty="0"/>
              <a:t> </a:t>
            </a:r>
            <a:r>
              <a:rPr lang="en-US" sz="1700" dirty="0" err="1"/>
              <a:t>sia</a:t>
            </a:r>
            <a:r>
              <a:rPr lang="en-US" sz="1700" dirty="0"/>
              <a:t> </a:t>
            </a:r>
            <a:r>
              <a:rPr lang="en-US" sz="1700" dirty="0" err="1"/>
              <a:t>intuitivo</a:t>
            </a:r>
            <a:r>
              <a:rPr lang="en-US" sz="1700" dirty="0"/>
              <a:t> e di facile </a:t>
            </a:r>
            <a:r>
              <a:rPr lang="en-US" sz="1700" dirty="0" err="1"/>
              <a:t>utilizzo</a:t>
            </a:r>
            <a:r>
              <a:rPr lang="en-US" sz="1700" dirty="0"/>
              <a:t> per </a:t>
            </a:r>
            <a:r>
              <a:rPr lang="en-US" sz="1700" dirty="0" err="1"/>
              <a:t>l’utente</a:t>
            </a:r>
            <a:r>
              <a:rPr lang="en-US" sz="1700" dirty="0"/>
              <a:t>, in modo </a:t>
            </a:r>
            <a:r>
              <a:rPr lang="en-US" sz="1700" dirty="0" err="1"/>
              <a:t>che</a:t>
            </a:r>
            <a:r>
              <a:rPr lang="en-US" sz="1700" dirty="0"/>
              <a:t> </a:t>
            </a:r>
            <a:r>
              <a:rPr lang="en-US" sz="1700" dirty="0" err="1"/>
              <a:t>trovi</a:t>
            </a:r>
            <a:r>
              <a:rPr lang="en-US" sz="1700" dirty="0"/>
              <a:t> </a:t>
            </a:r>
            <a:r>
              <a:rPr lang="en-US" sz="1700" dirty="0" err="1"/>
              <a:t>facilmente</a:t>
            </a:r>
            <a:r>
              <a:rPr lang="en-US" sz="1700" dirty="0"/>
              <a:t> </a:t>
            </a:r>
            <a:r>
              <a:rPr lang="en-US" sz="1700" dirty="0" err="1"/>
              <a:t>ciò</a:t>
            </a:r>
            <a:r>
              <a:rPr lang="en-US" sz="1700" dirty="0"/>
              <a:t> </a:t>
            </a:r>
            <a:r>
              <a:rPr lang="en-US" sz="1700" dirty="0" err="1"/>
              <a:t>che</a:t>
            </a:r>
            <a:r>
              <a:rPr lang="en-US" sz="1700" dirty="0"/>
              <a:t> </a:t>
            </a:r>
            <a:r>
              <a:rPr lang="en-US" sz="1700" dirty="0" err="1"/>
              <a:t>cerca</a:t>
            </a:r>
            <a:r>
              <a:rPr lang="en-US" sz="1700" dirty="0"/>
              <a:t>. </a:t>
            </a:r>
            <a:r>
              <a:rPr lang="en-US" sz="1700" dirty="0" err="1"/>
              <a:t>Controllerò</a:t>
            </a:r>
            <a:r>
              <a:rPr lang="en-US" sz="1700" dirty="0"/>
              <a:t>, </a:t>
            </a:r>
            <a:r>
              <a:rPr lang="en-US" sz="1700" dirty="0" err="1"/>
              <a:t>anche</a:t>
            </a:r>
            <a:r>
              <a:rPr lang="en-US" sz="1700" dirty="0"/>
              <a:t>, </a:t>
            </a:r>
            <a:r>
              <a:rPr lang="en-US" sz="1700" dirty="0" err="1"/>
              <a:t>che</a:t>
            </a:r>
            <a:r>
              <a:rPr lang="en-US" sz="1700" dirty="0"/>
              <a:t> </a:t>
            </a:r>
            <a:r>
              <a:rPr lang="en-US" sz="1700" dirty="0" err="1"/>
              <a:t>si</a:t>
            </a:r>
            <a:r>
              <a:rPr lang="en-US" sz="1700" dirty="0"/>
              <a:t> </a:t>
            </a:r>
            <a:r>
              <a:rPr lang="en-US" sz="1700" dirty="0" err="1"/>
              <a:t>navighi</a:t>
            </a:r>
            <a:r>
              <a:rPr lang="en-US" sz="1700" dirty="0"/>
              <a:t> </a:t>
            </a:r>
            <a:r>
              <a:rPr lang="en-US" sz="1700" dirty="0" err="1"/>
              <a:t>perfettamente</a:t>
            </a:r>
            <a:r>
              <a:rPr lang="en-US" sz="1700" dirty="0"/>
              <a:t> </a:t>
            </a:r>
            <a:r>
              <a:rPr lang="en-US" sz="1700" dirty="0" err="1"/>
              <a:t>anche</a:t>
            </a:r>
            <a:r>
              <a:rPr lang="en-US" sz="1700" dirty="0"/>
              <a:t> da mobile. </a:t>
            </a:r>
          </a:p>
        </p:txBody>
      </p:sp>
    </p:spTree>
    <p:extLst>
      <p:ext uri="{BB962C8B-B14F-4D97-AF65-F5344CB8AC3E}">
        <p14:creationId xmlns:p14="http://schemas.microsoft.com/office/powerpoint/2010/main" val="306063557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79477870-C64A-4E35-8F2F-05B7114F3C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!!accent">
            <a:extLst>
              <a:ext uri="{FF2B5EF4-FFF2-40B4-BE49-F238E27FC236}">
                <a16:creationId xmlns:a16="http://schemas.microsoft.com/office/drawing/2014/main" id="{8AEA628B-C8FF-4D0B-B111-F101F580B1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853202" y="363389"/>
            <a:ext cx="73152" cy="54864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42663BD0-064C-40FC-A331-F49FCA9536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18506" y="2935541"/>
            <a:ext cx="621792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334813B3-1E4D-7D43-9B2A-03E50850E7AC}"/>
              </a:ext>
            </a:extLst>
          </p:cNvPr>
          <p:cNvSpPr txBox="1"/>
          <p:nvPr/>
        </p:nvSpPr>
        <p:spPr>
          <a:xfrm>
            <a:off x="615458" y="3355848"/>
            <a:ext cx="6268770" cy="28254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400" dirty="0">
                <a:latin typeface="Uni Neue Regular" pitchFamily="2" charset="0"/>
              </a:rPr>
              <a:t>BONUS MENTORING </a:t>
            </a:r>
          </a:p>
        </p:txBody>
      </p:sp>
      <p:pic>
        <p:nvPicPr>
          <p:cNvPr id="5" name="Immagine 4" descr="Immagine che contiene testo, interni&#10;&#10;Descrizione generata automaticamente">
            <a:extLst>
              <a:ext uri="{FF2B5EF4-FFF2-40B4-BE49-F238E27FC236}">
                <a16:creationId xmlns:a16="http://schemas.microsoft.com/office/drawing/2014/main" id="{6770AA31-0EE7-7A4F-8E84-6EE9958820A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2" b="14429"/>
          <a:stretch/>
        </p:blipFill>
        <p:spPr>
          <a:xfrm>
            <a:off x="7684006" y="10"/>
            <a:ext cx="4507993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646856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8FC9BE17-9A7B-462D-AE50-3D87773873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Immagine 6" descr="Immagine che contiene pizza, cibo, piatto, interni&#10;&#10;Descrizione generata automaticamente">
            <a:extLst>
              <a:ext uri="{FF2B5EF4-FFF2-40B4-BE49-F238E27FC236}">
                <a16:creationId xmlns:a16="http://schemas.microsoft.com/office/drawing/2014/main" id="{AD90087A-2CBC-C640-96B7-B479616E140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6277" r="9089" b="1800"/>
          <a:stretch/>
        </p:blipFill>
        <p:spPr>
          <a:xfrm>
            <a:off x="3523488" y="10"/>
            <a:ext cx="8668512" cy="6857990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3EBE8569-6AEC-4B8C-8D53-2DE337CDBA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9756601" cy="6858000"/>
          </a:xfrm>
          <a:prstGeom prst="rect">
            <a:avLst/>
          </a:prstGeom>
          <a:gradFill>
            <a:gsLst>
              <a:gs pos="58000">
                <a:schemeClr val="bg1"/>
              </a:gs>
              <a:gs pos="35000">
                <a:schemeClr val="bg1">
                  <a:alpha val="78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55D4142C-5077-457F-A6AD-3FECFDB396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662559" y="605790"/>
            <a:ext cx="73152" cy="54864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7A5F0580-5EE9-419F-96EE-B6529EF6E7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8244" y="2443480"/>
            <a:ext cx="3300984" cy="9144"/>
          </a:xfrm>
          <a:prstGeom prst="rect">
            <a:avLst/>
          </a:prstGeom>
          <a:solidFill>
            <a:srgbClr val="D5D5D5"/>
          </a:solidFill>
          <a:ln w="3175">
            <a:solidFill>
              <a:srgbClr val="D5D5D5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CasellaDiTesto 7">
            <a:extLst>
              <a:ext uri="{FF2B5EF4-FFF2-40B4-BE49-F238E27FC236}">
                <a16:creationId xmlns:a16="http://schemas.microsoft.com/office/drawing/2014/main" id="{F52330BD-3508-0444-B170-84B9793B5BAA}"/>
              </a:ext>
            </a:extLst>
          </p:cNvPr>
          <p:cNvSpPr txBox="1"/>
          <p:nvPr/>
        </p:nvSpPr>
        <p:spPr>
          <a:xfrm>
            <a:off x="371094" y="2718054"/>
            <a:ext cx="3438906" cy="320725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000" dirty="0">
                <a:latin typeface="Uni Neue Regular" pitchFamily="2" charset="0"/>
              </a:rPr>
              <a:t>GRAZIE PER L’ATTENZIONE</a:t>
            </a:r>
          </a:p>
        </p:txBody>
      </p:sp>
    </p:spTree>
    <p:extLst>
      <p:ext uri="{BB962C8B-B14F-4D97-AF65-F5344CB8AC3E}">
        <p14:creationId xmlns:p14="http://schemas.microsoft.com/office/powerpoint/2010/main" val="5908336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6" name="Rectangle 17">
            <a:extLst>
              <a:ext uri="{FF2B5EF4-FFF2-40B4-BE49-F238E27FC236}">
                <a16:creationId xmlns:a16="http://schemas.microsoft.com/office/drawing/2014/main" id="{BAD76F3E-3A97-486B-B402-44400A8B91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D630984B-BD6E-B34C-BEFD-89F77E8BDB5C}"/>
              </a:ext>
            </a:extLst>
          </p:cNvPr>
          <p:cNvSpPr txBox="1"/>
          <p:nvPr/>
        </p:nvSpPr>
        <p:spPr>
          <a:xfrm>
            <a:off x="838199" y="1093788"/>
            <a:ext cx="10506455" cy="296720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200" kern="1200" dirty="0">
                <a:solidFill>
                  <a:schemeClr val="tx1"/>
                </a:solidFill>
                <a:latin typeface="Uni Neue Regular" pitchFamily="2" charset="0"/>
                <a:ea typeface="+mj-ea"/>
                <a:cs typeface="+mj-cs"/>
              </a:rPr>
              <a:t>PANORAMICA INIZIALE</a:t>
            </a:r>
          </a:p>
        </p:txBody>
      </p:sp>
      <p:sp>
        <p:nvSpPr>
          <p:cNvPr id="27" name="Rectangle 19">
            <a:extLst>
              <a:ext uri="{FF2B5EF4-FFF2-40B4-BE49-F238E27FC236}">
                <a16:creationId xmlns:a16="http://schemas.microsoft.com/office/drawing/2014/main" id="{391F6B52-91F4-4AEB-B6DB-29FEBCF28C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41248" y="4331166"/>
            <a:ext cx="10506456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8" name="Rectangle 21">
            <a:extLst>
              <a:ext uri="{FF2B5EF4-FFF2-40B4-BE49-F238E27FC236}">
                <a16:creationId xmlns:a16="http://schemas.microsoft.com/office/drawing/2014/main" id="{2CD6F061-7C53-44F4-9794-953DB70A45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9346882" y="2348839"/>
            <a:ext cx="54864" cy="394677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3600894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8FC9BE17-9A7B-462D-AE50-3D87773873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Immagine 4" descr="Immagine che contiene cibo, interni, banana, frutta&#10;&#10;Descrizione generata automaticamente">
            <a:extLst>
              <a:ext uri="{FF2B5EF4-FFF2-40B4-BE49-F238E27FC236}">
                <a16:creationId xmlns:a16="http://schemas.microsoft.com/office/drawing/2014/main" id="{9BA16780-3CCE-3A4A-A3CC-76272FD8864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9091" r="13818"/>
          <a:stretch/>
        </p:blipFill>
        <p:spPr>
          <a:xfrm>
            <a:off x="3523488" y="10"/>
            <a:ext cx="8668512" cy="6857990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3EBE8569-6AEC-4B8C-8D53-2DE337CDBA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9756601" cy="6858000"/>
          </a:xfrm>
          <a:prstGeom prst="rect">
            <a:avLst/>
          </a:prstGeom>
          <a:gradFill>
            <a:gsLst>
              <a:gs pos="58000">
                <a:schemeClr val="bg1"/>
              </a:gs>
              <a:gs pos="35000">
                <a:schemeClr val="bg1">
                  <a:alpha val="78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A931D57B-0083-FE44-810E-47F685B831B9}"/>
              </a:ext>
            </a:extLst>
          </p:cNvPr>
          <p:cNvSpPr txBox="1"/>
          <p:nvPr/>
        </p:nvSpPr>
        <p:spPr>
          <a:xfrm>
            <a:off x="371094" y="1161288"/>
            <a:ext cx="3438144" cy="112471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2400" dirty="0">
                <a:latin typeface="Uni Neue Regular" pitchFamily="2" charset="0"/>
                <a:ea typeface="+mj-ea"/>
                <a:cs typeface="+mj-cs"/>
              </a:rPr>
              <a:t>L’AZIENDA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5D4142C-5077-457F-A6AD-3FECFDB396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662559" y="605790"/>
            <a:ext cx="73152" cy="54864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7A5F0580-5EE9-419F-96EE-B6529EF6E7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8244" y="2443480"/>
            <a:ext cx="3300984" cy="9144"/>
          </a:xfrm>
          <a:prstGeom prst="rect">
            <a:avLst/>
          </a:prstGeom>
          <a:solidFill>
            <a:srgbClr val="D5D5D5"/>
          </a:solidFill>
          <a:ln w="3175">
            <a:solidFill>
              <a:srgbClr val="D5D5D5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043FD625-54F7-A941-917A-525CF7F5024E}"/>
              </a:ext>
            </a:extLst>
          </p:cNvPr>
          <p:cNvSpPr txBox="1"/>
          <p:nvPr/>
        </p:nvSpPr>
        <p:spPr>
          <a:xfrm>
            <a:off x="371094" y="2718054"/>
            <a:ext cx="3438906" cy="320725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dirty="0" err="1">
                <a:latin typeface="Uni Neue Regular" pitchFamily="2" charset="0"/>
              </a:rPr>
              <a:t>L’azienda</a:t>
            </a:r>
            <a:r>
              <a:rPr lang="en-US" dirty="0">
                <a:latin typeface="Uni Neue Regular" pitchFamily="2" charset="0"/>
              </a:rPr>
              <a:t> </a:t>
            </a:r>
            <a:r>
              <a:rPr lang="en-US" dirty="0" err="1">
                <a:latin typeface="Uni Neue Regular" pitchFamily="2" charset="0"/>
              </a:rPr>
              <a:t>è</a:t>
            </a:r>
            <a:r>
              <a:rPr lang="en-US" dirty="0">
                <a:latin typeface="Uni Neue Regular" pitchFamily="2" charset="0"/>
              </a:rPr>
              <a:t> un e-commerce di </a:t>
            </a:r>
            <a:r>
              <a:rPr lang="en-US" dirty="0" err="1">
                <a:latin typeface="Uni Neue Regular" pitchFamily="2" charset="0"/>
              </a:rPr>
              <a:t>prodotti</a:t>
            </a:r>
            <a:r>
              <a:rPr lang="en-US" dirty="0">
                <a:latin typeface="Uni Neue Regular" pitchFamily="2" charset="0"/>
              </a:rPr>
              <a:t> </a:t>
            </a:r>
            <a:r>
              <a:rPr lang="en-US" dirty="0" err="1">
                <a:latin typeface="Uni Neue Regular" pitchFamily="2" charset="0"/>
              </a:rPr>
              <a:t>freschi</a:t>
            </a:r>
            <a:r>
              <a:rPr lang="en-US" dirty="0">
                <a:latin typeface="Uni Neue Regular" pitchFamily="2" charset="0"/>
              </a:rPr>
              <a:t> senza </a:t>
            </a:r>
            <a:r>
              <a:rPr lang="en-US" dirty="0" err="1">
                <a:latin typeface="Uni Neue Regular" pitchFamily="2" charset="0"/>
              </a:rPr>
              <a:t>glutine</a:t>
            </a:r>
            <a:r>
              <a:rPr lang="en-US" dirty="0">
                <a:latin typeface="Uni Neue Regular" pitchFamily="2" charset="0"/>
              </a:rPr>
              <a:t> </a:t>
            </a:r>
            <a:r>
              <a:rPr lang="en-US" dirty="0" err="1">
                <a:latin typeface="Uni Neue Regular" pitchFamily="2" charset="0"/>
              </a:rPr>
              <a:t>preparati</a:t>
            </a:r>
            <a:r>
              <a:rPr lang="en-US" dirty="0">
                <a:latin typeface="Uni Neue Regular" pitchFamily="2" charset="0"/>
              </a:rPr>
              <a:t> con </a:t>
            </a:r>
            <a:r>
              <a:rPr lang="en-US" dirty="0" err="1">
                <a:latin typeface="Uni Neue Regular" pitchFamily="2" charset="0"/>
              </a:rPr>
              <a:t>ingredienti</a:t>
            </a:r>
            <a:r>
              <a:rPr lang="en-US" dirty="0">
                <a:latin typeface="Uni Neue Regular" pitchFamily="2" charset="0"/>
              </a:rPr>
              <a:t> </a:t>
            </a:r>
            <a:r>
              <a:rPr lang="en-US" dirty="0" err="1">
                <a:latin typeface="Uni Neue Regular" pitchFamily="2" charset="0"/>
              </a:rPr>
              <a:t>biologici</a:t>
            </a:r>
            <a:r>
              <a:rPr lang="en-US" dirty="0">
                <a:latin typeface="Uni Neue Regular" pitchFamily="2" charset="0"/>
              </a:rPr>
              <a:t> e a km 0. 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dirty="0" err="1">
                <a:latin typeface="Uni Neue Regular" pitchFamily="2" charset="0"/>
              </a:rPr>
              <a:t>Sono</a:t>
            </a:r>
            <a:r>
              <a:rPr lang="en-US" dirty="0">
                <a:latin typeface="Uni Neue Regular" pitchFamily="2" charset="0"/>
              </a:rPr>
              <a:t> </a:t>
            </a:r>
            <a:r>
              <a:rPr lang="en-US" dirty="0" err="1">
                <a:latin typeface="Uni Neue Regular" pitchFamily="2" charset="0"/>
              </a:rPr>
              <a:t>alimenti</a:t>
            </a:r>
            <a:r>
              <a:rPr lang="en-US" dirty="0">
                <a:latin typeface="Uni Neue Regular" pitchFamily="2" charset="0"/>
              </a:rPr>
              <a:t> </a:t>
            </a:r>
            <a:r>
              <a:rPr lang="en-US" dirty="0" err="1">
                <a:latin typeface="Uni Neue Regular" pitchFamily="2" charset="0"/>
              </a:rPr>
              <a:t>adatti</a:t>
            </a:r>
            <a:r>
              <a:rPr lang="en-US" dirty="0">
                <a:latin typeface="Uni Neue Regular" pitchFamily="2" charset="0"/>
              </a:rPr>
              <a:t> a tutti, ma, in </a:t>
            </a:r>
            <a:r>
              <a:rPr lang="en-US" dirty="0" err="1">
                <a:latin typeface="Uni Neue Regular" pitchFamily="2" charset="0"/>
              </a:rPr>
              <a:t>particolare</a:t>
            </a:r>
            <a:r>
              <a:rPr lang="en-US" dirty="0">
                <a:latin typeface="Uni Neue Regular" pitchFamily="2" charset="0"/>
              </a:rPr>
              <a:t>, </a:t>
            </a:r>
            <a:r>
              <a:rPr lang="en-US" dirty="0" err="1">
                <a:latin typeface="Uni Neue Regular" pitchFamily="2" charset="0"/>
              </a:rPr>
              <a:t>sono</a:t>
            </a:r>
            <a:r>
              <a:rPr lang="en-US" dirty="0">
                <a:latin typeface="Uni Neue Regular" pitchFamily="2" charset="0"/>
              </a:rPr>
              <a:t> </a:t>
            </a:r>
            <a:r>
              <a:rPr lang="en-US" dirty="0" err="1">
                <a:latin typeface="Uni Neue Regular" pitchFamily="2" charset="0"/>
              </a:rPr>
              <a:t>pensati</a:t>
            </a:r>
            <a:r>
              <a:rPr lang="en-US" dirty="0">
                <a:latin typeface="Uni Neue Regular" pitchFamily="2" charset="0"/>
              </a:rPr>
              <a:t> per  </a:t>
            </a:r>
            <a:r>
              <a:rPr lang="en-US" dirty="0" err="1">
                <a:latin typeface="Uni Neue Regular" pitchFamily="2" charset="0"/>
              </a:rPr>
              <a:t>persone</a:t>
            </a:r>
            <a:r>
              <a:rPr lang="en-US" dirty="0">
                <a:latin typeface="Uni Neue Regular" pitchFamily="2" charset="0"/>
              </a:rPr>
              <a:t> </a:t>
            </a:r>
            <a:r>
              <a:rPr lang="en-US" dirty="0" err="1">
                <a:latin typeface="Uni Neue Regular" pitchFamily="2" charset="0"/>
              </a:rPr>
              <a:t>celiache</a:t>
            </a:r>
            <a:r>
              <a:rPr lang="en-US" dirty="0">
                <a:latin typeface="Uni Neue Regular" pitchFamily="2" charset="0"/>
              </a:rPr>
              <a:t> e </a:t>
            </a:r>
            <a:r>
              <a:rPr lang="en-US" dirty="0" err="1">
                <a:latin typeface="Uni Neue Regular" pitchFamily="2" charset="0"/>
              </a:rPr>
              <a:t>sensibili</a:t>
            </a:r>
            <a:r>
              <a:rPr lang="en-US" dirty="0">
                <a:latin typeface="Uni Neue Regular" pitchFamily="2" charset="0"/>
              </a:rPr>
              <a:t> al </a:t>
            </a:r>
            <a:r>
              <a:rPr lang="en-US" dirty="0" err="1">
                <a:latin typeface="Uni Neue Regular" pitchFamily="2" charset="0"/>
              </a:rPr>
              <a:t>glutine</a:t>
            </a:r>
            <a:r>
              <a:rPr lang="en-US" dirty="0">
                <a:latin typeface="Uni Neue Regular" pitchFamily="2" charset="0"/>
              </a:rPr>
              <a:t>. 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700" dirty="0"/>
          </a:p>
        </p:txBody>
      </p:sp>
    </p:spTree>
    <p:extLst>
      <p:ext uri="{BB962C8B-B14F-4D97-AF65-F5344CB8AC3E}">
        <p14:creationId xmlns:p14="http://schemas.microsoft.com/office/powerpoint/2010/main" val="67879347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9" name="Rectangle 28">
            <a:extLst>
              <a:ext uri="{FF2B5EF4-FFF2-40B4-BE49-F238E27FC236}">
                <a16:creationId xmlns:a16="http://schemas.microsoft.com/office/drawing/2014/main" id="{231BF440-39FA-4087-84CC-2EEC0BBDAF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Immagine 6" descr="Immagine che contiene tavolo&#10;&#10;Descrizione generata automaticamente">
            <a:extLst>
              <a:ext uri="{FF2B5EF4-FFF2-40B4-BE49-F238E27FC236}">
                <a16:creationId xmlns:a16="http://schemas.microsoft.com/office/drawing/2014/main" id="{0963F69B-E904-F449-BC22-27767B5EB46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1084" r="-2" b="8144"/>
          <a:stretch/>
        </p:blipFill>
        <p:spPr>
          <a:xfrm>
            <a:off x="4883025" y="10"/>
            <a:ext cx="7308975" cy="3364982"/>
          </a:xfrm>
          <a:custGeom>
            <a:avLst/>
            <a:gdLst/>
            <a:ahLst/>
            <a:cxnLst/>
            <a:rect l="l" t="t" r="r" b="b"/>
            <a:pathLst>
              <a:path w="7308975" h="3364992">
                <a:moveTo>
                  <a:pt x="0" y="0"/>
                </a:moveTo>
                <a:lnTo>
                  <a:pt x="7308975" y="0"/>
                </a:lnTo>
                <a:lnTo>
                  <a:pt x="7308975" y="3364992"/>
                </a:lnTo>
                <a:lnTo>
                  <a:pt x="1210305" y="3364992"/>
                </a:lnTo>
                <a:lnTo>
                  <a:pt x="1192705" y="2943200"/>
                </a:lnTo>
                <a:cubicBezTo>
                  <a:pt x="1098874" y="1825108"/>
                  <a:pt x="684692" y="821621"/>
                  <a:pt x="62981" y="69271"/>
                </a:cubicBezTo>
                <a:close/>
              </a:path>
            </a:pathLst>
          </a:custGeom>
        </p:spPr>
      </p:pic>
      <p:pic>
        <p:nvPicPr>
          <p:cNvPr id="5" name="Immagine 4" descr="Immagine che contiene tavolo&#10;&#10;Descrizione generata automaticamente">
            <a:extLst>
              <a:ext uri="{FF2B5EF4-FFF2-40B4-BE49-F238E27FC236}">
                <a16:creationId xmlns:a16="http://schemas.microsoft.com/office/drawing/2014/main" id="{16E078DD-3FC7-9E4B-8877-B5452EC1EE5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0365" r="-2" b="8862"/>
          <a:stretch/>
        </p:blipFill>
        <p:spPr>
          <a:xfrm>
            <a:off x="4883025" y="3493008"/>
            <a:ext cx="7308975" cy="3364992"/>
          </a:xfrm>
          <a:custGeom>
            <a:avLst/>
            <a:gdLst/>
            <a:ahLst/>
            <a:cxnLst/>
            <a:rect l="l" t="t" r="r" b="b"/>
            <a:pathLst>
              <a:path w="7308975" h="3364992">
                <a:moveTo>
                  <a:pt x="1210305" y="0"/>
                </a:moveTo>
                <a:lnTo>
                  <a:pt x="7308975" y="0"/>
                </a:lnTo>
                <a:lnTo>
                  <a:pt x="7308975" y="3364992"/>
                </a:lnTo>
                <a:lnTo>
                  <a:pt x="0" y="3364992"/>
                </a:lnTo>
                <a:lnTo>
                  <a:pt x="62981" y="3295722"/>
                </a:lnTo>
                <a:cubicBezTo>
                  <a:pt x="684692" y="2543371"/>
                  <a:pt x="1098874" y="1539884"/>
                  <a:pt x="1192705" y="421793"/>
                </a:cubicBezTo>
                <a:close/>
              </a:path>
            </a:pathLst>
          </a:custGeom>
        </p:spPr>
      </p:pic>
      <p:sp useBgFill="1">
        <p:nvSpPr>
          <p:cNvPr id="31" name="Freeform: Shape 30">
            <a:extLst>
              <a:ext uri="{FF2B5EF4-FFF2-40B4-BE49-F238E27FC236}">
                <a16:creationId xmlns:a16="http://schemas.microsoft.com/office/drawing/2014/main" id="{F04E4CBA-303B-48BD-8451-C2701CB0EE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6096001" cy="6858000"/>
          </a:xfrm>
          <a:custGeom>
            <a:avLst/>
            <a:gdLst>
              <a:gd name="connsiteX0" fmla="*/ 0 w 6096001"/>
              <a:gd name="connsiteY0" fmla="*/ 0 h 6858000"/>
              <a:gd name="connsiteX1" fmla="*/ 4883024 w 6096001"/>
              <a:gd name="connsiteY1" fmla="*/ 0 h 6858000"/>
              <a:gd name="connsiteX2" fmla="*/ 4946006 w 6096001"/>
              <a:gd name="connsiteY2" fmla="*/ 69271 h 6858000"/>
              <a:gd name="connsiteX3" fmla="*/ 6096001 w 6096001"/>
              <a:gd name="connsiteY3" fmla="*/ 3429000 h 6858000"/>
              <a:gd name="connsiteX4" fmla="*/ 4946006 w 6096001"/>
              <a:gd name="connsiteY4" fmla="*/ 6788730 h 6858000"/>
              <a:gd name="connsiteX5" fmla="*/ 4883024 w 6096001"/>
              <a:gd name="connsiteY5" fmla="*/ 6858000 h 6858000"/>
              <a:gd name="connsiteX6" fmla="*/ 0 w 609600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96001" h="6858000">
                <a:moveTo>
                  <a:pt x="0" y="0"/>
                </a:moveTo>
                <a:lnTo>
                  <a:pt x="4883024" y="0"/>
                </a:lnTo>
                <a:lnTo>
                  <a:pt x="4946006" y="69271"/>
                </a:lnTo>
                <a:cubicBezTo>
                  <a:pt x="5656532" y="929100"/>
                  <a:pt x="6096001" y="2116944"/>
                  <a:pt x="6096001" y="3429000"/>
                </a:cubicBezTo>
                <a:cubicBezTo>
                  <a:pt x="6096001" y="4741056"/>
                  <a:pt x="5656532" y="5928900"/>
                  <a:pt x="4946006" y="6788730"/>
                </a:cubicBezTo>
                <a:lnTo>
                  <a:pt x="4883024" y="6858000"/>
                </a:lnTo>
                <a:lnTo>
                  <a:pt x="0" y="6858000"/>
                </a:lnTo>
                <a:close/>
              </a:path>
            </a:pathLst>
          </a:custGeom>
          <a:ln w="9525">
            <a:solidFill>
              <a:srgbClr val="EFEFEF"/>
            </a:solidFill>
          </a:ln>
          <a:effectLst>
            <a:outerShdw blurRad="50800" dist="38100" algn="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33" name="Freeform: Shape 32">
            <a:extLst>
              <a:ext uri="{FF2B5EF4-FFF2-40B4-BE49-F238E27FC236}">
                <a16:creationId xmlns:a16="http://schemas.microsoft.com/office/drawing/2014/main" id="{F6CA58B3-AFCC-4A40-9882-50D5080879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6087332" cy="6858000"/>
          </a:xfrm>
          <a:custGeom>
            <a:avLst/>
            <a:gdLst>
              <a:gd name="connsiteX0" fmla="*/ 0 w 6087332"/>
              <a:gd name="connsiteY0" fmla="*/ 0 h 6858000"/>
              <a:gd name="connsiteX1" fmla="*/ 4874355 w 6087332"/>
              <a:gd name="connsiteY1" fmla="*/ 0 h 6858000"/>
              <a:gd name="connsiteX2" fmla="*/ 4937337 w 6087332"/>
              <a:gd name="connsiteY2" fmla="*/ 69271 h 6858000"/>
              <a:gd name="connsiteX3" fmla="*/ 6087332 w 6087332"/>
              <a:gd name="connsiteY3" fmla="*/ 3429000 h 6858000"/>
              <a:gd name="connsiteX4" fmla="*/ 4937337 w 6087332"/>
              <a:gd name="connsiteY4" fmla="*/ 6788730 h 6858000"/>
              <a:gd name="connsiteX5" fmla="*/ 4874355 w 6087332"/>
              <a:gd name="connsiteY5" fmla="*/ 6858000 h 6858000"/>
              <a:gd name="connsiteX6" fmla="*/ 0 w 6087332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87332" h="6858000">
                <a:moveTo>
                  <a:pt x="0" y="0"/>
                </a:moveTo>
                <a:lnTo>
                  <a:pt x="4874355" y="0"/>
                </a:lnTo>
                <a:lnTo>
                  <a:pt x="4937337" y="69271"/>
                </a:lnTo>
                <a:cubicBezTo>
                  <a:pt x="5647863" y="929100"/>
                  <a:pt x="6087332" y="2116944"/>
                  <a:pt x="6087332" y="3429000"/>
                </a:cubicBezTo>
                <a:cubicBezTo>
                  <a:pt x="6087332" y="4741056"/>
                  <a:pt x="5647863" y="5928900"/>
                  <a:pt x="4937337" y="6788730"/>
                </a:cubicBezTo>
                <a:lnTo>
                  <a:pt x="4874355" y="6858000"/>
                </a:lnTo>
                <a:lnTo>
                  <a:pt x="0" y="685800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8" name="CasellaDiTesto 7">
            <a:extLst>
              <a:ext uri="{FF2B5EF4-FFF2-40B4-BE49-F238E27FC236}">
                <a16:creationId xmlns:a16="http://schemas.microsoft.com/office/drawing/2014/main" id="{02EEB4AD-FDD1-DD43-8C57-B95720DDDC2B}"/>
              </a:ext>
            </a:extLst>
          </p:cNvPr>
          <p:cNvSpPr txBox="1"/>
          <p:nvPr/>
        </p:nvSpPr>
        <p:spPr>
          <a:xfrm>
            <a:off x="448056" y="859536"/>
            <a:ext cx="4832802" cy="124358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2400" kern="1200" dirty="0">
                <a:solidFill>
                  <a:schemeClr val="tx1"/>
                </a:solidFill>
                <a:latin typeface="Uni Neue Regular" pitchFamily="2" charset="0"/>
                <a:ea typeface="+mj-ea"/>
                <a:cs typeface="+mj-cs"/>
              </a:rPr>
              <a:t>KEYWORDS </a:t>
            </a:r>
          </a:p>
        </p:txBody>
      </p:sp>
      <p:sp>
        <p:nvSpPr>
          <p:cNvPr id="40" name="Rectangle 34">
            <a:extLst>
              <a:ext uri="{FF2B5EF4-FFF2-40B4-BE49-F238E27FC236}">
                <a16:creationId xmlns:a16="http://schemas.microsoft.com/office/drawing/2014/main" id="{75C56826-D4E5-42ED-8529-079651CB30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152144"/>
            <a:ext cx="128016" cy="65390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 useBgFill="1">
        <p:nvSpPr>
          <p:cNvPr id="41" name="Rectangle 36">
            <a:extLst>
              <a:ext uri="{FF2B5EF4-FFF2-40B4-BE49-F238E27FC236}">
                <a16:creationId xmlns:a16="http://schemas.microsoft.com/office/drawing/2014/main" id="{82095FCE-EF05-4443-B97A-85DEE3A5CA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9544" y="2194560"/>
            <a:ext cx="4892040" cy="18288"/>
          </a:xfrm>
          <a:prstGeom prst="rect">
            <a:avLst/>
          </a:prstGeom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CA00AE6B-AA30-4CF8-BA6F-339B780AD7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9544" y="2194560"/>
            <a:ext cx="489204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9" name="CasellaDiTesto 8">
            <a:extLst>
              <a:ext uri="{FF2B5EF4-FFF2-40B4-BE49-F238E27FC236}">
                <a16:creationId xmlns:a16="http://schemas.microsoft.com/office/drawing/2014/main" id="{1C04D35F-B676-DD48-9619-71C7807149BA}"/>
              </a:ext>
            </a:extLst>
          </p:cNvPr>
          <p:cNvSpPr txBox="1"/>
          <p:nvPr/>
        </p:nvSpPr>
        <p:spPr>
          <a:xfrm>
            <a:off x="448056" y="2512611"/>
            <a:ext cx="4832803" cy="366435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 err="1">
                <a:latin typeface="Uni Neue Regular" pitchFamily="2" charset="0"/>
              </a:rPr>
              <a:t>Celiachia</a:t>
            </a:r>
            <a:endParaRPr lang="en-US" sz="2000" dirty="0">
              <a:latin typeface="Uni Neue Regular" pitchFamily="2" charset="0"/>
            </a:endParaRP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latin typeface="Uni Neue Regular" pitchFamily="2" charset="0"/>
              </a:rPr>
              <a:t>Km 0 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latin typeface="Uni Neue Regular" pitchFamily="2" charset="0"/>
              </a:rPr>
              <a:t>Gluten free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latin typeface="Uni Neue Regular" pitchFamily="2" charset="0"/>
              </a:rPr>
              <a:t>Spiga </a:t>
            </a:r>
            <a:r>
              <a:rPr lang="en-US" sz="2000" dirty="0" err="1">
                <a:latin typeface="Uni Neue Regular" pitchFamily="2" charset="0"/>
              </a:rPr>
              <a:t>sbarrata</a:t>
            </a:r>
            <a:endParaRPr lang="en-US" sz="2000" dirty="0">
              <a:latin typeface="Uni Neue Regular" pitchFamily="2" charset="0"/>
            </a:endParaRP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latin typeface="Uni Neue Regular" pitchFamily="2" charset="0"/>
              </a:rPr>
              <a:t>Gluten sensitivity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 err="1">
                <a:latin typeface="Uni Neue Regular" pitchFamily="2" charset="0"/>
              </a:rPr>
              <a:t>Intolleranza</a:t>
            </a:r>
            <a:r>
              <a:rPr lang="en-US" sz="2000" dirty="0">
                <a:latin typeface="Uni Neue Regular" pitchFamily="2" charset="0"/>
              </a:rPr>
              <a:t> </a:t>
            </a:r>
            <a:r>
              <a:rPr lang="en-US" sz="2000" dirty="0" err="1">
                <a:latin typeface="Uni Neue Regular" pitchFamily="2" charset="0"/>
              </a:rPr>
              <a:t>glutine</a:t>
            </a:r>
            <a:endParaRPr lang="en-US" sz="2000" dirty="0">
              <a:latin typeface="Uni Neue Regular" pitchFamily="2" charset="0"/>
            </a:endParaRP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 err="1">
                <a:latin typeface="Uni Neue Regular" pitchFamily="2" charset="0"/>
              </a:rPr>
              <a:t>Prodotti</a:t>
            </a:r>
            <a:r>
              <a:rPr lang="en-US" sz="2000" dirty="0">
                <a:latin typeface="Uni Neue Regular" pitchFamily="2" charset="0"/>
              </a:rPr>
              <a:t> </a:t>
            </a:r>
            <a:r>
              <a:rPr lang="en-US" sz="2000" dirty="0" err="1">
                <a:latin typeface="Uni Neue Regular" pitchFamily="2" charset="0"/>
              </a:rPr>
              <a:t>freschi</a:t>
            </a:r>
            <a:r>
              <a:rPr lang="en-US" sz="2000" dirty="0">
                <a:latin typeface="Uni Neue Regular" pitchFamily="2" charset="0"/>
              </a:rPr>
              <a:t> senza </a:t>
            </a:r>
            <a:r>
              <a:rPr lang="en-US" sz="2000" dirty="0" err="1">
                <a:latin typeface="Uni Neue Regular" pitchFamily="2" charset="0"/>
              </a:rPr>
              <a:t>glutine</a:t>
            </a:r>
            <a:endParaRPr lang="en-US" sz="2000" dirty="0">
              <a:latin typeface="Uni Neue Regular" pitchFamily="2" charset="0"/>
            </a:endParaRP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 err="1">
                <a:latin typeface="Uni Neue Regular" pitchFamily="2" charset="0"/>
              </a:rPr>
              <a:t>Dolci</a:t>
            </a:r>
            <a:r>
              <a:rPr lang="en-US" sz="2000" dirty="0">
                <a:latin typeface="Uni Neue Regular" pitchFamily="2" charset="0"/>
              </a:rPr>
              <a:t> </a:t>
            </a:r>
            <a:r>
              <a:rPr lang="en-US" sz="2000" dirty="0" err="1">
                <a:latin typeface="Uni Neue Regular" pitchFamily="2" charset="0"/>
              </a:rPr>
              <a:t>freschi</a:t>
            </a:r>
            <a:r>
              <a:rPr lang="en-US" sz="2000" dirty="0">
                <a:latin typeface="Uni Neue Regular" pitchFamily="2" charset="0"/>
              </a:rPr>
              <a:t> senza </a:t>
            </a:r>
            <a:r>
              <a:rPr lang="en-US" sz="2000" dirty="0" err="1">
                <a:latin typeface="Uni Neue Regular" pitchFamily="2" charset="0"/>
              </a:rPr>
              <a:t>glutine</a:t>
            </a:r>
            <a:endParaRPr lang="en-US" sz="2000" dirty="0">
              <a:latin typeface="Uni Neue Regular" pitchFamily="2" charset="0"/>
            </a:endParaRP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latin typeface="Uni Neue Regular" pitchFamily="2" charset="0"/>
              </a:rPr>
              <a:t>Pane </a:t>
            </a:r>
            <a:r>
              <a:rPr lang="en-US" sz="2000" dirty="0" err="1">
                <a:latin typeface="Uni Neue Regular" pitchFamily="2" charset="0"/>
              </a:rPr>
              <a:t>fatto</a:t>
            </a:r>
            <a:r>
              <a:rPr lang="en-US" sz="2000" dirty="0">
                <a:latin typeface="Uni Neue Regular" pitchFamily="2" charset="0"/>
              </a:rPr>
              <a:t> in casa senza </a:t>
            </a:r>
            <a:r>
              <a:rPr lang="en-US" sz="2000" dirty="0" err="1">
                <a:latin typeface="Uni Neue Regular" pitchFamily="2" charset="0"/>
              </a:rPr>
              <a:t>glutine</a:t>
            </a:r>
            <a:endParaRPr lang="en-US" sz="2000" dirty="0">
              <a:latin typeface="Uni Neue Regular" pitchFamily="2" charset="0"/>
            </a:endParaRP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latin typeface="Uni Neue Regular" pitchFamily="2" charset="0"/>
              </a:rPr>
              <a:t>Pasta </a:t>
            </a:r>
            <a:r>
              <a:rPr lang="en-US" sz="2000" dirty="0" err="1">
                <a:latin typeface="Uni Neue Regular" pitchFamily="2" charset="0"/>
              </a:rPr>
              <a:t>fatta</a:t>
            </a:r>
            <a:r>
              <a:rPr lang="en-US" sz="2000" dirty="0">
                <a:latin typeface="Uni Neue Regular" pitchFamily="2" charset="0"/>
              </a:rPr>
              <a:t> in casa senza </a:t>
            </a:r>
            <a:r>
              <a:rPr lang="en-US" sz="2000" dirty="0" err="1">
                <a:latin typeface="Uni Neue Regular" pitchFamily="2" charset="0"/>
              </a:rPr>
              <a:t>glutine</a:t>
            </a:r>
            <a:endParaRPr lang="en-US" sz="2000" dirty="0">
              <a:latin typeface="Uni Neue Regular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5646538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" name="Rectangle 11">
            <a:extLst>
              <a:ext uri="{FF2B5EF4-FFF2-40B4-BE49-F238E27FC236}">
                <a16:creationId xmlns:a16="http://schemas.microsoft.com/office/drawing/2014/main" id="{68AF5748-FED8-45BA-8631-26D1D10F32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AB9A3702-0B3E-3441-A4D5-2840F0FABA14}"/>
              </a:ext>
            </a:extLst>
          </p:cNvPr>
          <p:cNvSpPr txBox="1"/>
          <p:nvPr/>
        </p:nvSpPr>
        <p:spPr>
          <a:xfrm>
            <a:off x="477981" y="1122363"/>
            <a:ext cx="4023360" cy="320413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2800" kern="1200" dirty="0">
                <a:solidFill>
                  <a:schemeClr val="tx1"/>
                </a:solidFill>
                <a:latin typeface="Uni Neue Regular" pitchFamily="2" charset="0"/>
                <a:ea typeface="+mj-ea"/>
                <a:cs typeface="+mj-cs"/>
              </a:rPr>
              <a:t>TARGET AUDIENCE</a:t>
            </a:r>
          </a:p>
        </p:txBody>
      </p:sp>
      <p:sp>
        <p:nvSpPr>
          <p:cNvPr id="19" name="Rectangle 13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59921" y="346791"/>
            <a:ext cx="146304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" name="Rectangle 15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1029" y="4546920"/>
            <a:ext cx="402336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graphicFrame>
        <p:nvGraphicFramePr>
          <p:cNvPr id="7" name="Grafico 6">
            <a:extLst>
              <a:ext uri="{FF2B5EF4-FFF2-40B4-BE49-F238E27FC236}">
                <a16:creationId xmlns:a16="http://schemas.microsoft.com/office/drawing/2014/main" id="{A4DDA4DE-876A-6F44-BEA7-11631D4180A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943077731"/>
              </p:ext>
            </p:extLst>
          </p:nvPr>
        </p:nvGraphicFramePr>
        <p:xfrm>
          <a:off x="4864608" y="625683"/>
          <a:ext cx="6846363" cy="54553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85824099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Grafico 3">
            <a:extLst>
              <a:ext uri="{FF2B5EF4-FFF2-40B4-BE49-F238E27FC236}">
                <a16:creationId xmlns:a16="http://schemas.microsoft.com/office/drawing/2014/main" id="{EFC71114-DD0B-2047-A8C9-D2F468085F3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637795422"/>
              </p:ext>
            </p:extLst>
          </p:nvPr>
        </p:nvGraphicFramePr>
        <p:xfrm>
          <a:off x="2032000" y="719666"/>
          <a:ext cx="8128000" cy="54186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14656073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Grafico 3">
            <a:extLst>
              <a:ext uri="{FF2B5EF4-FFF2-40B4-BE49-F238E27FC236}">
                <a16:creationId xmlns:a16="http://schemas.microsoft.com/office/drawing/2014/main" id="{6E71C536-3FCD-5947-AD46-919B29F9245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944361748"/>
              </p:ext>
            </p:extLst>
          </p:nvPr>
        </p:nvGraphicFramePr>
        <p:xfrm>
          <a:off x="2032000" y="719666"/>
          <a:ext cx="8128000" cy="54186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25786501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Grafico 3">
            <a:extLst>
              <a:ext uri="{FF2B5EF4-FFF2-40B4-BE49-F238E27FC236}">
                <a16:creationId xmlns:a16="http://schemas.microsoft.com/office/drawing/2014/main" id="{E8F8C19B-2FBD-EC4A-96C8-7096EE68BD6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832698694"/>
              </p:ext>
            </p:extLst>
          </p:nvPr>
        </p:nvGraphicFramePr>
        <p:xfrm>
          <a:off x="2032000" y="719666"/>
          <a:ext cx="8128000" cy="54186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347012710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Personalizzati 1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FE016B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1916</TotalTime>
  <Words>1783</Words>
  <Application>Microsoft Macintosh PowerPoint</Application>
  <PresentationFormat>Widescreen</PresentationFormat>
  <Paragraphs>222</Paragraphs>
  <Slides>28</Slides>
  <Notes>1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5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28</vt:i4>
      </vt:variant>
    </vt:vector>
  </HeadingPairs>
  <TitlesOfParts>
    <vt:vector size="34" baseType="lpstr">
      <vt:lpstr>Arial</vt:lpstr>
      <vt:lpstr>Calibri</vt:lpstr>
      <vt:lpstr>Calibri Light</vt:lpstr>
      <vt:lpstr>Uni Neue Bold</vt:lpstr>
      <vt:lpstr>Uni Neue Regular</vt:lpstr>
      <vt:lpstr>Tema di Office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Giulia Trevisanello</dc:creator>
  <cp:lastModifiedBy>Giulia Trevisanello</cp:lastModifiedBy>
  <cp:revision>62</cp:revision>
  <dcterms:created xsi:type="dcterms:W3CDTF">2021-03-18T23:03:19Z</dcterms:created>
  <dcterms:modified xsi:type="dcterms:W3CDTF">2021-03-20T07:00:12Z</dcterms:modified>
</cp:coreProperties>
</file>